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2F85"/>
    <a:srgbClr val="E07573"/>
    <a:srgbClr val="01A0C6"/>
    <a:srgbClr val="E07373"/>
    <a:srgbClr val="79C7BB"/>
    <a:srgbClr val="3B3F8F"/>
    <a:srgbClr val="00B0F0"/>
    <a:srgbClr val="00347C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C66B32-FAED-4941-A76E-E7343B25D8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10A93A0-11B4-42CD-95B8-E0A6450FC3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88FC869-4B87-4636-ACC5-CEDFD0837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C36D0-3199-4B3B-89B8-730F35D9F061}" type="datetimeFigureOut">
              <a:rPr lang="fr-FR" smtClean="0"/>
              <a:t>08/01/2026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85FEB5E-810B-4046-9659-1881F268C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27421AA-3154-4F0C-BD19-87F817AFF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5C943-8C94-4637-BEA6-93E14FD169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4333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0EE23B-316E-4F97-A91D-D13C2460C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280DE74-FD02-4367-986D-062EAB393F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E98B02E-C2EE-40C2-9B68-FC94BA2B1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C36D0-3199-4B3B-89B8-730F35D9F061}" type="datetimeFigureOut">
              <a:rPr lang="fr-FR" smtClean="0"/>
              <a:t>08/01/2026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AE2977-96FF-4F77-B54E-675AF0492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694F2AB-2EC3-484D-ACFE-9EFCBC9DA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5C943-8C94-4637-BEA6-93E14FD169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0809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B778B2-FF41-4352-A6D0-48E0CE7BE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3075466-0A7E-43A3-AF10-CE2817B1C6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D42CEA8-4D7C-4468-8135-7587FFBF2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C36D0-3199-4B3B-89B8-730F35D9F061}" type="datetimeFigureOut">
              <a:rPr lang="fr-FR" smtClean="0"/>
              <a:t>08/01/2026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1020C72-56DB-4D44-B48F-0574941BD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87765-5F2F-4332-944A-B6C0CDF75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5C943-8C94-4637-BEA6-93E14FD169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7932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0E41C1-8D03-4BFB-B91B-272F846A1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AC8AE17-4EBD-419C-8BE4-00FD47EFED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F3DE3AB-2A80-4AA0-82D3-12530D6F65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8D41E42-FD8E-46A3-BEFE-37B5D697D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C36D0-3199-4B3B-89B8-730F35D9F061}" type="datetimeFigureOut">
              <a:rPr lang="fr-FR" smtClean="0"/>
              <a:t>08/01/2026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7DC9FD0-654C-45AF-B5EB-98569BD72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D88A2FF-5EAC-4945-A827-F619F7CC8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5C943-8C94-4637-BEA6-93E14FD169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0911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40B8C5-8A63-4403-8A36-E9BCB874D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6DEF5F0-1E77-4FC9-8F96-25EB7E10CD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974C7C2-0A39-4839-A045-ADC44593CF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4CDA692-6E80-476E-871F-E8A9235515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8FC2575-9312-4ED1-8800-158C5F3C63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030A0BB-737B-4882-91B8-CC82854F8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C36D0-3199-4B3B-89B8-730F35D9F061}" type="datetimeFigureOut">
              <a:rPr lang="fr-FR" smtClean="0"/>
              <a:t>08/01/2026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E3A14B4-E5C4-4F42-8422-3672F32E4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7B75F42-90AB-42CF-ACDB-0196DEEB4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5C943-8C94-4637-BEA6-93E14FD169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8881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F69A94-923F-4602-BD69-E512C272E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667B70B-EE95-4CE2-9A9E-88BC6EF9AA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C36D0-3199-4B3B-89B8-730F35D9F061}" type="datetimeFigureOut">
              <a:rPr lang="fr-FR" smtClean="0"/>
              <a:t>08/01/2026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18AD426-4EFD-4970-88AC-E2E81169E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7D363E5-66E4-45C0-B1DF-8F67D497B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5C943-8C94-4637-BEA6-93E14FD169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697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10FBA0A-B67C-46FC-8C25-280D585B3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C36D0-3199-4B3B-89B8-730F35D9F061}" type="datetimeFigureOut">
              <a:rPr lang="fr-FR" smtClean="0"/>
              <a:t>08/01/2026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306D27A-A9F2-44D5-988A-6B2BDE38C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31ACC99-3078-44FB-A6F5-1952F219C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5C943-8C94-4637-BEA6-93E14FD169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8471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08BDF5-40DA-425A-9E4E-20C7782CA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660977A-F6B9-492E-9C24-0E43B61BC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348E7BE-1D9F-4A55-A504-C85AC41562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8FC9F98-2457-4B47-BE98-886B38277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C36D0-3199-4B3B-89B8-730F35D9F061}" type="datetimeFigureOut">
              <a:rPr lang="fr-FR" smtClean="0"/>
              <a:t>08/01/2026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D53648F-B429-4110-8C88-29B0D9017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18E9494-E1E9-403B-986B-42F9A89F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5C943-8C94-4637-BEA6-93E14FD169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8965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B753C6-2E53-46B8-BB8C-E14D506FE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CD38ECA-0817-433F-A294-51FC7027E6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407F3B9-C594-4264-B7BB-E62A85D17A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C2C53CA-BF9E-4515-9331-D211AFC21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C36D0-3199-4B3B-89B8-730F35D9F061}" type="datetimeFigureOut">
              <a:rPr lang="fr-FR" smtClean="0"/>
              <a:t>08/01/2026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FB2CEA7-D85F-43B0-AEC6-026D69CB7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BD18C60-760D-47DA-A865-CF0A62EAE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5C943-8C94-4637-BEA6-93E14FD169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813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0D042C-1EFE-4040-884C-9AE3E441C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BFD7A94-30A1-41CD-9845-31A9BB658D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6C870A8-0BF6-4F5C-8462-5E2D678B2F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C36D0-3199-4B3B-89B8-730F35D9F061}" type="datetimeFigureOut">
              <a:rPr lang="fr-FR" smtClean="0"/>
              <a:t>08/01/2026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A45804-CFD0-4943-ACC4-DDBF4FBBD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1BA2C53-5261-497C-9BB0-737046EA6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5C943-8C94-4637-BEA6-93E14FD169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5549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D420F61-D804-4843-A12F-D9FACBAA80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41FBF71-54EA-4766-B494-B3F26CEC66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2464628-C97E-4020-8922-05BBDD160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C36D0-3199-4B3B-89B8-730F35D9F061}" type="datetimeFigureOut">
              <a:rPr lang="fr-FR" smtClean="0"/>
              <a:t>08/01/2026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C7FC67F-4A58-497A-8F31-736A3DE8B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7470C04-BF2A-4765-8D17-B904312F6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5C943-8C94-4637-BEA6-93E14FD169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9751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C9AA99B-5E28-408E-B871-E1AF21583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A1F4B57-C3C8-4C04-9119-C094E06997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E6EEC26-8761-4069-9D51-E01D009E77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C36D0-3199-4B3B-89B8-730F35D9F061}" type="datetimeFigureOut">
              <a:rPr lang="fr-FR" smtClean="0"/>
              <a:t>08/01/2026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623AAC3-60BE-4DEF-8734-CDA53A4A54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2D507F7-8165-49C1-A83A-EEC5048120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25C943-8C94-4637-BEA6-93E14FD169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7314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9.jpg"/><Relationship Id="rId1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12" Type="http://schemas.openxmlformats.org/officeDocument/2006/relationships/image" Target="../media/image8.png"/><Relationship Id="rId17" Type="http://schemas.openxmlformats.org/officeDocument/2006/relationships/image" Target="../media/image12.jpeg"/><Relationship Id="rId2" Type="http://schemas.openxmlformats.org/officeDocument/2006/relationships/image" Target="../media/image1.png"/><Relationship Id="rId16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7.png"/><Relationship Id="rId5" Type="http://schemas.openxmlformats.org/officeDocument/2006/relationships/image" Target="../media/image3.png"/><Relationship Id="rId15" Type="http://schemas.microsoft.com/office/2007/relationships/hdphoto" Target="../media/hdphoto4.wdp"/><Relationship Id="rId10" Type="http://schemas.openxmlformats.org/officeDocument/2006/relationships/image" Target="../media/image6.jpeg"/><Relationship Id="rId4" Type="http://schemas.microsoft.com/office/2007/relationships/hdphoto" Target="../media/hdphoto1.wdp"/><Relationship Id="rId9" Type="http://schemas.openxmlformats.org/officeDocument/2006/relationships/image" Target="../media/image5.png"/><Relationship Id="rId1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3CCEC28-EFE6-4938-BE6C-DC4A749824C6}"/>
              </a:ext>
            </a:extLst>
          </p:cNvPr>
          <p:cNvSpPr txBox="1"/>
          <p:nvPr/>
        </p:nvSpPr>
        <p:spPr>
          <a:xfrm>
            <a:off x="6337779" y="186605"/>
            <a:ext cx="58542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042F85"/>
                </a:solidFill>
                <a:latin typeface="Lucida Handwriting" panose="03010101010101010101" pitchFamily="66" charset="0"/>
              </a:rPr>
              <a:t>Offres multi sites Goélia 2026</a:t>
            </a:r>
            <a:br>
              <a:rPr lang="fr-FR" sz="2000" b="1" dirty="0">
                <a:solidFill>
                  <a:srgbClr val="042F85"/>
                </a:solidFill>
                <a:latin typeface="Lucida Handwriting" panose="03010101010101010101" pitchFamily="66" charset="0"/>
              </a:rPr>
            </a:br>
            <a:r>
              <a:rPr lang="fr-FR" sz="1700" dirty="0">
                <a:solidFill>
                  <a:srgbClr val="01A0C6"/>
                </a:solidFill>
                <a:latin typeface="Century Gothic" panose="020B0502020202020204" pitchFamily="34" charset="0"/>
              </a:rPr>
              <a:t>Choisissez votre résidence de vacances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151CC76-B094-4F50-9472-D9F5421340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6523" y="25893"/>
            <a:ext cx="2009889" cy="791775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1ECAAB9-C8D3-4F1F-9963-72A7727C78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167" b="90000" l="8824" r="89706">
                        <a14:foregroundMark x1="50817" y1="9500" x2="50817" y2="9500"/>
                        <a14:foregroundMark x1="80749" y1="77147" x2="81105" y2="76911"/>
                        <a14:foregroundMark x1="8824" y1="31167" x2="8824" y2="31167"/>
                        <a14:foregroundMark x1="48039" y1="9167" x2="51961" y2="9167"/>
                        <a14:foregroundMark x1="74183" y1="79833" x2="76612" y2="78904"/>
                        <a14:foregroundMark x1="82026" y1="26333" x2="82026" y2="26333"/>
                        <a14:foregroundMark x1="83660" y1="34500" x2="83660" y2="34500"/>
                        <a14:foregroundMark x1="78105" y1="41833" x2="78105" y2="41833"/>
                        <a14:backgroundMark x1="84477" y1="44667" x2="84477" y2="44667"/>
                        <a14:backgroundMark x1="86601" y1="53667" x2="86601" y2="53667"/>
                        <a14:backgroundMark x1="85458" y1="38167" x2="85458" y2="38167"/>
                        <a14:backgroundMark x1="81699" y1="55667" x2="81699" y2="55667"/>
                        <a14:backgroundMark x1="81046" y1="56500" x2="81046" y2="56500"/>
                        <a14:backgroundMark x1="80392" y1="44000" x2="80392" y2="44000"/>
                        <a14:backgroundMark x1="84641" y1="74667" x2="84477" y2="75167"/>
                        <a14:backgroundMark x1="81373" y1="56333" x2="81373" y2="56333"/>
                        <a14:backgroundMark x1="80882" y1="56000" x2="80882" y2="56000"/>
                        <a14:backgroundMark x1="81209" y1="77667" x2="77288" y2="79667"/>
                        <a14:backgroundMark x1="83333" y1="46667" x2="83333" y2="46667"/>
                        <a14:backgroundMark x1="84477" y1="74833" x2="81373" y2="77167"/>
                        <a14:backgroundMark x1="81863" y1="47000" x2="81863" y2="47000"/>
                        <a14:backgroundMark x1="21569" y1="75333" x2="21569" y2="75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7347" y="706829"/>
            <a:ext cx="6138086" cy="6017731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CAB77005-67EC-423A-97E4-085AC9796CA9}"/>
              </a:ext>
            </a:extLst>
          </p:cNvPr>
          <p:cNvSpPr/>
          <p:nvPr/>
        </p:nvSpPr>
        <p:spPr>
          <a:xfrm>
            <a:off x="4029081" y="6332756"/>
            <a:ext cx="8029294" cy="451765"/>
          </a:xfrm>
          <a:prstGeom prst="rect">
            <a:avLst/>
          </a:prstGeom>
          <a:solidFill>
            <a:srgbClr val="01A0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Renseignements et Réservations </a:t>
            </a:r>
            <a:r>
              <a:rPr lang="fr-FR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auprès de votre COSC</a:t>
            </a:r>
            <a:endParaRPr lang="fr-FR" b="1" u="sng" dirty="0">
              <a:solidFill>
                <a:srgbClr val="E07373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AF32FAA-95D8-495F-B260-69D26482CF08}"/>
              </a:ext>
            </a:extLst>
          </p:cNvPr>
          <p:cNvSpPr txBox="1"/>
          <p:nvPr/>
        </p:nvSpPr>
        <p:spPr>
          <a:xfrm>
            <a:off x="3973651" y="832936"/>
            <a:ext cx="821834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solidFill>
                  <a:srgbClr val="002060"/>
                </a:solidFill>
              </a:rPr>
              <a:t>Location d’appartements, maisons ou mobiles-homes en basse saison </a:t>
            </a:r>
            <a:br>
              <a:rPr lang="fr-FR" sz="1600" dirty="0">
                <a:solidFill>
                  <a:srgbClr val="002060"/>
                </a:solidFill>
              </a:rPr>
            </a:br>
            <a:r>
              <a:rPr lang="fr-FR" sz="1400" i="1" dirty="0">
                <a:solidFill>
                  <a:srgbClr val="002060"/>
                </a:solidFill>
              </a:rPr>
              <a:t>(hors juillet-août et selon disponibilités) – </a:t>
            </a:r>
            <a:r>
              <a:rPr lang="fr-FR" sz="1400" b="1" i="1" dirty="0">
                <a:solidFill>
                  <a:srgbClr val="E07373"/>
                </a:solidFill>
              </a:rPr>
              <a:t>DRAPS ET TV INCLUS </a:t>
            </a:r>
            <a:r>
              <a:rPr lang="fr-FR" sz="1400" i="1" dirty="0">
                <a:solidFill>
                  <a:srgbClr val="002060"/>
                </a:solidFill>
              </a:rPr>
              <a:t>(sauf Hourtin)</a:t>
            </a:r>
            <a:endParaRPr lang="fr-FR" sz="1600" i="1" dirty="0">
              <a:solidFill>
                <a:srgbClr val="002060"/>
              </a:solidFill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8E012679-CB42-4796-944C-EEEC9B2357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2508" y1="29624" x2="52508" y2="29624"/>
                        <a14:foregroundMark x1="50470" y1="42006" x2="50470" y2="42006"/>
                        <a14:foregroundMark x1="48119" y1="59248" x2="48119" y2="59248"/>
                        <a14:foregroundMark x1="52194" y1="75392" x2="52194" y2="753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7494" y="1946363"/>
            <a:ext cx="235172" cy="23517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B057783-4B1A-474D-AB8B-FAC88B3B4D3E}"/>
              </a:ext>
            </a:extLst>
          </p:cNvPr>
          <p:cNvSpPr txBox="1"/>
          <p:nvPr/>
        </p:nvSpPr>
        <p:spPr>
          <a:xfrm>
            <a:off x="6741741" y="2029322"/>
            <a:ext cx="96403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>
                <a:solidFill>
                  <a:srgbClr val="042F85"/>
                </a:solidFill>
              </a:rPr>
              <a:t>Honfleur – </a:t>
            </a:r>
            <a:r>
              <a:rPr lang="fr-FR" sz="500" dirty="0">
                <a:solidFill>
                  <a:srgbClr val="042F85"/>
                </a:solidFill>
              </a:rPr>
              <a:t>2 résidences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40EB41F6-52D0-4E03-9177-C795C019E8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2508" y1="29624" x2="52508" y2="29624"/>
                        <a14:foregroundMark x1="50470" y1="42006" x2="50470" y2="42006"/>
                        <a14:foregroundMark x1="48119" y1="59248" x2="48119" y2="59248"/>
                        <a14:foregroundMark x1="52194" y1="75392" x2="52194" y2="753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0483" y="1865520"/>
            <a:ext cx="235172" cy="235172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0F71F4B1-75E0-4D02-8013-610FDD97FA97}"/>
              </a:ext>
            </a:extLst>
          </p:cNvPr>
          <p:cNvSpPr txBox="1"/>
          <p:nvPr/>
        </p:nvSpPr>
        <p:spPr>
          <a:xfrm>
            <a:off x="6879232" y="1912274"/>
            <a:ext cx="85302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>
                <a:solidFill>
                  <a:srgbClr val="042F85"/>
                </a:solidFill>
              </a:rPr>
              <a:t>Etretat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ACFD4C40-3320-4F13-86B1-0F3604467D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2508" y1="29624" x2="52508" y2="29624"/>
                        <a14:foregroundMark x1="50470" y1="42006" x2="50470" y2="42006"/>
                        <a14:foregroundMark x1="48119" y1="59248" x2="48119" y2="59248"/>
                        <a14:foregroundMark x1="52194" y1="75392" x2="52194" y2="753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4146" y="2020417"/>
            <a:ext cx="235172" cy="235172"/>
          </a:xfrm>
          <a:prstGeom prst="rect">
            <a:avLst/>
          </a:prstGeom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1A0DB15E-C19D-44B9-BD4A-70684CAD7625}"/>
              </a:ext>
            </a:extLst>
          </p:cNvPr>
          <p:cNvSpPr txBox="1"/>
          <p:nvPr/>
        </p:nvSpPr>
        <p:spPr>
          <a:xfrm>
            <a:off x="6626500" y="2125348"/>
            <a:ext cx="85302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>
                <a:solidFill>
                  <a:srgbClr val="042F85"/>
                </a:solidFill>
              </a:rPr>
              <a:t>Deauville 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89FA6587-8453-42CC-82A1-0D6CCAE8BD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2508" y1="29624" x2="52508" y2="29624"/>
                        <a14:foregroundMark x1="50470" y1="42006" x2="50470" y2="42006"/>
                        <a14:foregroundMark x1="48119" y1="59248" x2="48119" y2="59248"/>
                        <a14:foregroundMark x1="52194" y1="75392" x2="52194" y2="753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8606" y="2706671"/>
            <a:ext cx="235172" cy="235172"/>
          </a:xfrm>
          <a:prstGeom prst="rect">
            <a:avLst/>
          </a:prstGeom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2F41891C-098C-4FF8-B694-CCA8CFA7F87E}"/>
              </a:ext>
            </a:extLst>
          </p:cNvPr>
          <p:cNvSpPr txBox="1"/>
          <p:nvPr/>
        </p:nvSpPr>
        <p:spPr>
          <a:xfrm>
            <a:off x="5234229" y="2740822"/>
            <a:ext cx="85302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>
                <a:solidFill>
                  <a:srgbClr val="042F85"/>
                </a:solidFill>
              </a:rPr>
              <a:t>Audierne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D4D2570B-3512-4FEB-8E79-F057E5A80E09}"/>
              </a:ext>
            </a:extLst>
          </p:cNvPr>
          <p:cNvSpPr txBox="1"/>
          <p:nvPr/>
        </p:nvSpPr>
        <p:spPr>
          <a:xfrm>
            <a:off x="5177480" y="2419332"/>
            <a:ext cx="85302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>
                <a:solidFill>
                  <a:srgbClr val="042F85"/>
                </a:solidFill>
              </a:rPr>
              <a:t>Carantec</a:t>
            </a:r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CF63726E-D626-4EB4-BB7E-D7300F9417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2508" y1="29624" x2="52508" y2="29624"/>
                        <a14:foregroundMark x1="50470" y1="42006" x2="50470" y2="42006"/>
                        <a14:foregroundMark x1="48119" y1="59248" x2="48119" y2="59248"/>
                        <a14:foregroundMark x1="52194" y1="75392" x2="52194" y2="753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8457" y="2983205"/>
            <a:ext cx="235172" cy="235172"/>
          </a:xfrm>
          <a:prstGeom prst="rect">
            <a:avLst/>
          </a:prstGeom>
        </p:spPr>
      </p:pic>
      <p:sp>
        <p:nvSpPr>
          <p:cNvPr id="38" name="ZoneTexte 37">
            <a:extLst>
              <a:ext uri="{FF2B5EF4-FFF2-40B4-BE49-F238E27FC236}">
                <a16:creationId xmlns:a16="http://schemas.microsoft.com/office/drawing/2014/main" id="{26A72B28-3E2C-44BE-B0ED-0E615CA7C1D7}"/>
              </a:ext>
            </a:extLst>
          </p:cNvPr>
          <p:cNvSpPr txBox="1"/>
          <p:nvPr/>
        </p:nvSpPr>
        <p:spPr>
          <a:xfrm>
            <a:off x="5635371" y="2935248"/>
            <a:ext cx="85302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>
                <a:solidFill>
                  <a:srgbClr val="042F85"/>
                </a:solidFill>
              </a:rPr>
              <a:t>Carnac</a:t>
            </a: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15DEAA58-047A-48C8-B1D4-F684C5F5B8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2508" y1="29624" x2="52508" y2="29624"/>
                        <a14:foregroundMark x1="50470" y1="42006" x2="50470" y2="42006"/>
                        <a14:foregroundMark x1="48119" y1="59248" x2="48119" y2="59248"/>
                        <a14:foregroundMark x1="52194" y1="75392" x2="52194" y2="753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5609" y="3124781"/>
            <a:ext cx="235172" cy="235172"/>
          </a:xfrm>
          <a:prstGeom prst="rect">
            <a:avLst/>
          </a:prstGeom>
        </p:spPr>
      </p:pic>
      <p:sp>
        <p:nvSpPr>
          <p:cNvPr id="40" name="ZoneTexte 39">
            <a:extLst>
              <a:ext uri="{FF2B5EF4-FFF2-40B4-BE49-F238E27FC236}">
                <a16:creationId xmlns:a16="http://schemas.microsoft.com/office/drawing/2014/main" id="{DC64C559-187E-407E-A7E8-2463EF1C6FDA}"/>
              </a:ext>
            </a:extLst>
          </p:cNvPr>
          <p:cNvSpPr txBox="1"/>
          <p:nvPr/>
        </p:nvSpPr>
        <p:spPr>
          <a:xfrm>
            <a:off x="6118483" y="3162395"/>
            <a:ext cx="85302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>
                <a:solidFill>
                  <a:srgbClr val="042F85"/>
                </a:solidFill>
              </a:rPr>
              <a:t>Batz-sur-Mer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307950D8-656B-461B-8E4B-643500AF73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2508" y1="29624" x2="52508" y2="29624"/>
                        <a14:foregroundMark x1="50470" y1="42006" x2="50470" y2="42006"/>
                        <a14:foregroundMark x1="48119" y1="59248" x2="48119" y2="59248"/>
                        <a14:foregroundMark x1="52194" y1="75392" x2="52194" y2="753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607" y="3369680"/>
            <a:ext cx="235172" cy="235172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347A3EAD-4664-458D-86A4-583F250D7B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2508" y1="29624" x2="52508" y2="29624"/>
                        <a14:foregroundMark x1="50470" y1="42006" x2="50470" y2="42006"/>
                        <a14:foregroundMark x1="48119" y1="59248" x2="48119" y2="59248"/>
                        <a14:foregroundMark x1="52194" y1="75392" x2="52194" y2="753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953" y="4317027"/>
            <a:ext cx="235172" cy="235172"/>
          </a:xfrm>
          <a:prstGeom prst="rect">
            <a:avLst/>
          </a:prstGeom>
        </p:spPr>
      </p:pic>
      <p:sp>
        <p:nvSpPr>
          <p:cNvPr id="44" name="ZoneTexte 43">
            <a:extLst>
              <a:ext uri="{FF2B5EF4-FFF2-40B4-BE49-F238E27FC236}">
                <a16:creationId xmlns:a16="http://schemas.microsoft.com/office/drawing/2014/main" id="{C4E49AC9-BAFD-419E-82D3-C2349CD4EA57}"/>
              </a:ext>
            </a:extLst>
          </p:cNvPr>
          <p:cNvSpPr txBox="1"/>
          <p:nvPr/>
        </p:nvSpPr>
        <p:spPr>
          <a:xfrm>
            <a:off x="6310580" y="4386219"/>
            <a:ext cx="10816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>
                <a:solidFill>
                  <a:srgbClr val="042F85"/>
                </a:solidFill>
              </a:rPr>
              <a:t>Soulac sur Mer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6DC5E228-1539-4479-B118-9D8ADBE9FB12}"/>
              </a:ext>
            </a:extLst>
          </p:cNvPr>
          <p:cNvSpPr txBox="1"/>
          <p:nvPr/>
        </p:nvSpPr>
        <p:spPr>
          <a:xfrm>
            <a:off x="6206953" y="3415958"/>
            <a:ext cx="10816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>
                <a:solidFill>
                  <a:srgbClr val="042F85"/>
                </a:solidFill>
              </a:rPr>
              <a:t>St Gilles-Croix-De-Vie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F9E76887-35B8-48D2-BBEB-6BE2AE5EEFCB}"/>
              </a:ext>
            </a:extLst>
          </p:cNvPr>
          <p:cNvSpPr txBox="1"/>
          <p:nvPr/>
        </p:nvSpPr>
        <p:spPr>
          <a:xfrm>
            <a:off x="6298333" y="4506141"/>
            <a:ext cx="10816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>
                <a:solidFill>
                  <a:srgbClr val="042F85"/>
                </a:solidFill>
              </a:rPr>
              <a:t>Hourtin</a:t>
            </a:r>
          </a:p>
        </p:txBody>
      </p:sp>
      <p:pic>
        <p:nvPicPr>
          <p:cNvPr id="49" name="Image 48">
            <a:extLst>
              <a:ext uri="{FF2B5EF4-FFF2-40B4-BE49-F238E27FC236}">
                <a16:creationId xmlns:a16="http://schemas.microsoft.com/office/drawing/2014/main" id="{896038C9-1BAB-47F1-9926-E1A42EE247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2508" y1="29624" x2="52508" y2="29624"/>
                        <a14:foregroundMark x1="50470" y1="42006" x2="50470" y2="42006"/>
                        <a14:foregroundMark x1="48119" y1="59248" x2="48119" y2="59248"/>
                        <a14:foregroundMark x1="52194" y1="75392" x2="52194" y2="753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524" y="4857962"/>
            <a:ext cx="235172" cy="235172"/>
          </a:xfrm>
          <a:prstGeom prst="rect">
            <a:avLst/>
          </a:prstGeom>
        </p:spPr>
      </p:pic>
      <p:sp>
        <p:nvSpPr>
          <p:cNvPr id="50" name="ZoneTexte 49">
            <a:extLst>
              <a:ext uri="{FF2B5EF4-FFF2-40B4-BE49-F238E27FC236}">
                <a16:creationId xmlns:a16="http://schemas.microsoft.com/office/drawing/2014/main" id="{100E5652-6866-43B7-AF74-7BD3B4B0F41F}"/>
              </a:ext>
            </a:extLst>
          </p:cNvPr>
          <p:cNvSpPr txBox="1"/>
          <p:nvPr/>
        </p:nvSpPr>
        <p:spPr>
          <a:xfrm>
            <a:off x="6240781" y="4865246"/>
            <a:ext cx="10816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>
                <a:solidFill>
                  <a:srgbClr val="042F85"/>
                </a:solidFill>
              </a:rPr>
              <a:t>Mimizan</a:t>
            </a:r>
            <a:br>
              <a:rPr lang="fr-FR" sz="700" dirty="0">
                <a:solidFill>
                  <a:srgbClr val="042F85"/>
                </a:solidFill>
              </a:rPr>
            </a:br>
            <a:r>
              <a:rPr lang="fr-FR" sz="500" dirty="0">
                <a:solidFill>
                  <a:srgbClr val="042F85"/>
                </a:solidFill>
              </a:rPr>
              <a:t>2 résidences</a:t>
            </a:r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85C2FF40-34CB-4D02-A95D-8413935F74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2508" y1="29624" x2="52508" y2="29624"/>
                        <a14:foregroundMark x1="50470" y1="42006" x2="50470" y2="42006"/>
                        <a14:foregroundMark x1="48119" y1="59248" x2="48119" y2="59248"/>
                        <a14:foregroundMark x1="52194" y1="75392" x2="52194" y2="753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512" y="4805412"/>
            <a:ext cx="235172" cy="235172"/>
          </a:xfrm>
          <a:prstGeom prst="rect">
            <a:avLst/>
          </a:prstGeom>
        </p:spPr>
      </p:pic>
      <p:sp>
        <p:nvSpPr>
          <p:cNvPr id="53" name="ZoneTexte 52">
            <a:extLst>
              <a:ext uri="{FF2B5EF4-FFF2-40B4-BE49-F238E27FC236}">
                <a16:creationId xmlns:a16="http://schemas.microsoft.com/office/drawing/2014/main" id="{BA67559F-D132-42AD-B032-2E0751FAB30E}"/>
              </a:ext>
            </a:extLst>
          </p:cNvPr>
          <p:cNvSpPr txBox="1"/>
          <p:nvPr/>
        </p:nvSpPr>
        <p:spPr>
          <a:xfrm>
            <a:off x="6750032" y="4819530"/>
            <a:ext cx="10816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>
                <a:solidFill>
                  <a:srgbClr val="042F85"/>
                </a:solidFill>
              </a:rPr>
              <a:t>Casteljaloux</a:t>
            </a:r>
          </a:p>
        </p:txBody>
      </p:sp>
      <p:pic>
        <p:nvPicPr>
          <p:cNvPr id="54" name="Image 53">
            <a:extLst>
              <a:ext uri="{FF2B5EF4-FFF2-40B4-BE49-F238E27FC236}">
                <a16:creationId xmlns:a16="http://schemas.microsoft.com/office/drawing/2014/main" id="{92ED7A86-3735-4A8D-985E-6CABD1E168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2508" y1="29624" x2="52508" y2="29624"/>
                        <a14:foregroundMark x1="50470" y1="42006" x2="50470" y2="42006"/>
                        <a14:foregroundMark x1="48119" y1="59248" x2="48119" y2="59248"/>
                        <a14:foregroundMark x1="52194" y1="75392" x2="52194" y2="753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5136" y="4552541"/>
            <a:ext cx="235172" cy="235172"/>
          </a:xfrm>
          <a:prstGeom prst="rect">
            <a:avLst/>
          </a:prstGeom>
        </p:spPr>
      </p:pic>
      <p:sp>
        <p:nvSpPr>
          <p:cNvPr id="55" name="ZoneTexte 54">
            <a:extLst>
              <a:ext uri="{FF2B5EF4-FFF2-40B4-BE49-F238E27FC236}">
                <a16:creationId xmlns:a16="http://schemas.microsoft.com/office/drawing/2014/main" id="{2DB76753-F18B-48FE-B31F-D0D6439B3861}"/>
              </a:ext>
            </a:extLst>
          </p:cNvPr>
          <p:cNvSpPr txBox="1"/>
          <p:nvPr/>
        </p:nvSpPr>
        <p:spPr>
          <a:xfrm>
            <a:off x="6922266" y="4572269"/>
            <a:ext cx="52921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>
                <a:solidFill>
                  <a:srgbClr val="042F85"/>
                </a:solidFill>
              </a:rPr>
              <a:t>Le Bugue</a:t>
            </a:r>
          </a:p>
        </p:txBody>
      </p:sp>
      <p:pic>
        <p:nvPicPr>
          <p:cNvPr id="56" name="Image 55">
            <a:extLst>
              <a:ext uri="{FF2B5EF4-FFF2-40B4-BE49-F238E27FC236}">
                <a16:creationId xmlns:a16="http://schemas.microsoft.com/office/drawing/2014/main" id="{7F4B98F6-1A0C-410A-B9F2-23D169FF06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2508" y1="29624" x2="52508" y2="29624"/>
                        <a14:foregroundMark x1="50470" y1="42006" x2="50470" y2="42006"/>
                        <a14:foregroundMark x1="48119" y1="59248" x2="48119" y2="59248"/>
                        <a14:foregroundMark x1="52194" y1="75392" x2="52194" y2="753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3778" y="4408909"/>
            <a:ext cx="235172" cy="235172"/>
          </a:xfrm>
          <a:prstGeom prst="rect">
            <a:avLst/>
          </a:prstGeom>
        </p:spPr>
      </p:pic>
      <p:sp>
        <p:nvSpPr>
          <p:cNvPr id="57" name="ZoneTexte 56">
            <a:extLst>
              <a:ext uri="{FF2B5EF4-FFF2-40B4-BE49-F238E27FC236}">
                <a16:creationId xmlns:a16="http://schemas.microsoft.com/office/drawing/2014/main" id="{184236A2-D32A-4448-AE85-16BD62ADA23A}"/>
              </a:ext>
            </a:extLst>
          </p:cNvPr>
          <p:cNvSpPr txBox="1"/>
          <p:nvPr/>
        </p:nvSpPr>
        <p:spPr>
          <a:xfrm>
            <a:off x="7690908" y="4428637"/>
            <a:ext cx="10816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>
                <a:solidFill>
                  <a:srgbClr val="042F85"/>
                </a:solidFill>
              </a:rPr>
              <a:t>Entraygues</a:t>
            </a:r>
          </a:p>
        </p:txBody>
      </p:sp>
      <p:pic>
        <p:nvPicPr>
          <p:cNvPr id="58" name="Image 57">
            <a:extLst>
              <a:ext uri="{FF2B5EF4-FFF2-40B4-BE49-F238E27FC236}">
                <a16:creationId xmlns:a16="http://schemas.microsoft.com/office/drawing/2014/main" id="{31B3784D-4A97-4991-9AAD-6909BC75A1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2508" y1="29624" x2="52508" y2="29624"/>
                        <a14:foregroundMark x1="50470" y1="42006" x2="50470" y2="42006"/>
                        <a14:foregroundMark x1="48119" y1="59248" x2="48119" y2="59248"/>
                        <a14:foregroundMark x1="52194" y1="75392" x2="52194" y2="753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747" y="4585759"/>
            <a:ext cx="235172" cy="235172"/>
          </a:xfrm>
          <a:prstGeom prst="rect">
            <a:avLst/>
          </a:prstGeom>
        </p:spPr>
      </p:pic>
      <p:sp>
        <p:nvSpPr>
          <p:cNvPr id="59" name="ZoneTexte 58">
            <a:extLst>
              <a:ext uri="{FF2B5EF4-FFF2-40B4-BE49-F238E27FC236}">
                <a16:creationId xmlns:a16="http://schemas.microsoft.com/office/drawing/2014/main" id="{6488273B-5293-4BE5-96E5-65C0A5B43F36}"/>
              </a:ext>
            </a:extLst>
          </p:cNvPr>
          <p:cNvSpPr txBox="1"/>
          <p:nvPr/>
        </p:nvSpPr>
        <p:spPr>
          <a:xfrm>
            <a:off x="7439880" y="4732187"/>
            <a:ext cx="10816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>
                <a:solidFill>
                  <a:srgbClr val="042F85"/>
                </a:solidFill>
              </a:rPr>
              <a:t>St </a:t>
            </a:r>
            <a:r>
              <a:rPr lang="fr-FR" sz="700" dirty="0" err="1">
                <a:solidFill>
                  <a:srgbClr val="042F85"/>
                </a:solidFill>
              </a:rPr>
              <a:t>Geniez</a:t>
            </a:r>
            <a:r>
              <a:rPr lang="fr-FR" sz="700" dirty="0">
                <a:solidFill>
                  <a:srgbClr val="042F85"/>
                </a:solidFill>
              </a:rPr>
              <a:t>-d’Olt</a:t>
            </a:r>
          </a:p>
        </p:txBody>
      </p:sp>
      <p:pic>
        <p:nvPicPr>
          <p:cNvPr id="60" name="Image 59">
            <a:extLst>
              <a:ext uri="{FF2B5EF4-FFF2-40B4-BE49-F238E27FC236}">
                <a16:creationId xmlns:a16="http://schemas.microsoft.com/office/drawing/2014/main" id="{4AE2FAD2-423D-447E-AFEB-7770D561B4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2508" y1="29624" x2="52508" y2="29624"/>
                        <a14:foregroundMark x1="50470" y1="42006" x2="50470" y2="42006"/>
                        <a14:foregroundMark x1="48119" y1="59248" x2="48119" y2="59248"/>
                        <a14:foregroundMark x1="52194" y1="75392" x2="52194" y2="753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5292" y="4258139"/>
            <a:ext cx="235172" cy="235172"/>
          </a:xfrm>
          <a:prstGeom prst="rect">
            <a:avLst/>
          </a:prstGeom>
        </p:spPr>
      </p:pic>
      <p:sp>
        <p:nvSpPr>
          <p:cNvPr id="61" name="ZoneTexte 60">
            <a:extLst>
              <a:ext uri="{FF2B5EF4-FFF2-40B4-BE49-F238E27FC236}">
                <a16:creationId xmlns:a16="http://schemas.microsoft.com/office/drawing/2014/main" id="{055BCB36-7FF1-402D-B59C-7CF23103EA6E}"/>
              </a:ext>
            </a:extLst>
          </p:cNvPr>
          <p:cNvSpPr txBox="1"/>
          <p:nvPr/>
        </p:nvSpPr>
        <p:spPr>
          <a:xfrm>
            <a:off x="7002422" y="4277867"/>
            <a:ext cx="52921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>
                <a:solidFill>
                  <a:srgbClr val="042F85"/>
                </a:solidFill>
              </a:rPr>
              <a:t>Nontron</a:t>
            </a:r>
          </a:p>
        </p:txBody>
      </p:sp>
      <p:pic>
        <p:nvPicPr>
          <p:cNvPr id="62" name="Image 61">
            <a:extLst>
              <a:ext uri="{FF2B5EF4-FFF2-40B4-BE49-F238E27FC236}">
                <a16:creationId xmlns:a16="http://schemas.microsoft.com/office/drawing/2014/main" id="{129D086D-B67C-47CE-B681-FE1B53884A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2508" y1="29624" x2="52508" y2="29624"/>
                        <a14:foregroundMark x1="50470" y1="42006" x2="50470" y2="42006"/>
                        <a14:foregroundMark x1="48119" y1="59248" x2="48119" y2="59248"/>
                        <a14:foregroundMark x1="52194" y1="75392" x2="52194" y2="753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3889" y="5034217"/>
            <a:ext cx="235172" cy="235172"/>
          </a:xfrm>
          <a:prstGeom prst="rect">
            <a:avLst/>
          </a:prstGeom>
        </p:spPr>
      </p:pic>
      <p:sp>
        <p:nvSpPr>
          <p:cNvPr id="63" name="ZoneTexte 62">
            <a:extLst>
              <a:ext uri="{FF2B5EF4-FFF2-40B4-BE49-F238E27FC236}">
                <a16:creationId xmlns:a16="http://schemas.microsoft.com/office/drawing/2014/main" id="{2CB8F28B-70AB-49A4-AA00-9DC548C559EA}"/>
              </a:ext>
            </a:extLst>
          </p:cNvPr>
          <p:cNvSpPr txBox="1"/>
          <p:nvPr/>
        </p:nvSpPr>
        <p:spPr>
          <a:xfrm>
            <a:off x="6761019" y="5053945"/>
            <a:ext cx="8536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>
                <a:solidFill>
                  <a:srgbClr val="042F85"/>
                </a:solidFill>
              </a:rPr>
              <a:t>Eauze d’Armagnac</a:t>
            </a:r>
          </a:p>
        </p:txBody>
      </p:sp>
      <p:pic>
        <p:nvPicPr>
          <p:cNvPr id="64" name="Image 63">
            <a:extLst>
              <a:ext uri="{FF2B5EF4-FFF2-40B4-BE49-F238E27FC236}">
                <a16:creationId xmlns:a16="http://schemas.microsoft.com/office/drawing/2014/main" id="{25ADB38A-7274-48DA-8AF6-1D379B814D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2508" y1="29624" x2="52508" y2="29624"/>
                        <a14:foregroundMark x1="50470" y1="42006" x2="50470" y2="42006"/>
                        <a14:foregroundMark x1="48119" y1="59248" x2="48119" y2="59248"/>
                        <a14:foregroundMark x1="52194" y1="75392" x2="52194" y2="753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8497" y="5193097"/>
            <a:ext cx="235172" cy="235172"/>
          </a:xfrm>
          <a:prstGeom prst="rect">
            <a:avLst/>
          </a:prstGeom>
        </p:spPr>
      </p:pic>
      <p:sp>
        <p:nvSpPr>
          <p:cNvPr id="65" name="ZoneTexte 64">
            <a:extLst>
              <a:ext uri="{FF2B5EF4-FFF2-40B4-BE49-F238E27FC236}">
                <a16:creationId xmlns:a16="http://schemas.microsoft.com/office/drawing/2014/main" id="{A38D4A7C-A890-49CC-B638-2213B5F69F3F}"/>
              </a:ext>
            </a:extLst>
          </p:cNvPr>
          <p:cNvSpPr txBox="1"/>
          <p:nvPr/>
        </p:nvSpPr>
        <p:spPr>
          <a:xfrm>
            <a:off x="9296083" y="5301529"/>
            <a:ext cx="141121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>
                <a:solidFill>
                  <a:srgbClr val="042F85"/>
                </a:solidFill>
              </a:rPr>
              <a:t>Roquebrune</a:t>
            </a:r>
          </a:p>
        </p:txBody>
      </p:sp>
      <p:pic>
        <p:nvPicPr>
          <p:cNvPr id="66" name="Image 65">
            <a:extLst>
              <a:ext uri="{FF2B5EF4-FFF2-40B4-BE49-F238E27FC236}">
                <a16:creationId xmlns:a16="http://schemas.microsoft.com/office/drawing/2014/main" id="{C140EFA6-D0FC-4033-A4F4-719B8E9920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2508" y1="29624" x2="52508" y2="29624"/>
                        <a14:foregroundMark x1="50470" y1="42006" x2="50470" y2="42006"/>
                        <a14:foregroundMark x1="48119" y1="59248" x2="48119" y2="59248"/>
                        <a14:foregroundMark x1="52194" y1="75392" x2="52194" y2="753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8292" y="5139395"/>
            <a:ext cx="235172" cy="235172"/>
          </a:xfrm>
          <a:prstGeom prst="rect">
            <a:avLst/>
          </a:prstGeom>
        </p:spPr>
      </p:pic>
      <p:sp>
        <p:nvSpPr>
          <p:cNvPr id="67" name="ZoneTexte 66">
            <a:extLst>
              <a:ext uri="{FF2B5EF4-FFF2-40B4-BE49-F238E27FC236}">
                <a16:creationId xmlns:a16="http://schemas.microsoft.com/office/drawing/2014/main" id="{D504D3E6-BA24-4451-8FE8-9379EDED9AC9}"/>
              </a:ext>
            </a:extLst>
          </p:cNvPr>
          <p:cNvSpPr txBox="1"/>
          <p:nvPr/>
        </p:nvSpPr>
        <p:spPr>
          <a:xfrm>
            <a:off x="9445878" y="5174512"/>
            <a:ext cx="123955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>
                <a:solidFill>
                  <a:srgbClr val="042F85"/>
                </a:solidFill>
              </a:rPr>
              <a:t>St Raphaël </a:t>
            </a:r>
          </a:p>
        </p:txBody>
      </p:sp>
      <p:pic>
        <p:nvPicPr>
          <p:cNvPr id="68" name="Image 67">
            <a:extLst>
              <a:ext uri="{FF2B5EF4-FFF2-40B4-BE49-F238E27FC236}">
                <a16:creationId xmlns:a16="http://schemas.microsoft.com/office/drawing/2014/main" id="{ABE96DB9-CDA1-4468-A601-5AC164B3CD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2508" y1="29624" x2="52508" y2="29624"/>
                        <a14:foregroundMark x1="50470" y1="42006" x2="50470" y2="42006"/>
                        <a14:foregroundMark x1="48119" y1="59248" x2="48119" y2="59248"/>
                        <a14:foregroundMark x1="52194" y1="75392" x2="52194" y2="753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7390" y="4779545"/>
            <a:ext cx="235172" cy="235172"/>
          </a:xfrm>
          <a:prstGeom prst="rect">
            <a:avLst/>
          </a:prstGeom>
        </p:spPr>
      </p:pic>
      <p:sp>
        <p:nvSpPr>
          <p:cNvPr id="69" name="ZoneTexte 68">
            <a:extLst>
              <a:ext uri="{FF2B5EF4-FFF2-40B4-BE49-F238E27FC236}">
                <a16:creationId xmlns:a16="http://schemas.microsoft.com/office/drawing/2014/main" id="{B3E4C3C5-1CCC-4E3C-8D48-C2B906CF1B33}"/>
              </a:ext>
            </a:extLst>
          </p:cNvPr>
          <p:cNvSpPr txBox="1"/>
          <p:nvPr/>
        </p:nvSpPr>
        <p:spPr>
          <a:xfrm>
            <a:off x="8634977" y="4814662"/>
            <a:ext cx="46236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>
                <a:solidFill>
                  <a:srgbClr val="042F85"/>
                </a:solidFill>
              </a:rPr>
              <a:t>Gordes </a:t>
            </a:r>
          </a:p>
        </p:txBody>
      </p:sp>
      <p:pic>
        <p:nvPicPr>
          <p:cNvPr id="70" name="Image 69">
            <a:extLst>
              <a:ext uri="{FF2B5EF4-FFF2-40B4-BE49-F238E27FC236}">
                <a16:creationId xmlns:a16="http://schemas.microsoft.com/office/drawing/2014/main" id="{D5E04E79-4C7B-4E9B-97F0-1480F1199A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2508" y1="29624" x2="52508" y2="29624"/>
                        <a14:foregroundMark x1="50470" y1="42006" x2="50470" y2="42006"/>
                        <a14:foregroundMark x1="48119" y1="59248" x2="48119" y2="59248"/>
                        <a14:foregroundMark x1="52194" y1="75392" x2="52194" y2="753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4976" y="4938784"/>
            <a:ext cx="235172" cy="235172"/>
          </a:xfrm>
          <a:prstGeom prst="rect">
            <a:avLst/>
          </a:prstGeom>
        </p:spPr>
      </p:pic>
      <p:sp>
        <p:nvSpPr>
          <p:cNvPr id="71" name="ZoneTexte 70">
            <a:extLst>
              <a:ext uri="{FF2B5EF4-FFF2-40B4-BE49-F238E27FC236}">
                <a16:creationId xmlns:a16="http://schemas.microsoft.com/office/drawing/2014/main" id="{7F149F39-07CE-42E0-ACB6-3D06791F0588}"/>
              </a:ext>
            </a:extLst>
          </p:cNvPr>
          <p:cNvSpPr txBox="1"/>
          <p:nvPr/>
        </p:nvSpPr>
        <p:spPr>
          <a:xfrm>
            <a:off x="8752562" y="4973901"/>
            <a:ext cx="6714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>
                <a:solidFill>
                  <a:srgbClr val="042F85"/>
                </a:solidFill>
              </a:rPr>
              <a:t>Les Baux de Provence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81B078E-1453-4208-AB78-283F272F4A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065" b="89516" l="9244" r="89916">
                        <a14:foregroundMark x1="57983" y1="8065" x2="62185" y2="96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7671" y="5619423"/>
            <a:ext cx="707992" cy="737740"/>
          </a:xfrm>
          <a:prstGeom prst="rect">
            <a:avLst/>
          </a:prstGeom>
        </p:spPr>
      </p:pic>
      <p:pic>
        <p:nvPicPr>
          <p:cNvPr id="72" name="Image 71">
            <a:extLst>
              <a:ext uri="{FF2B5EF4-FFF2-40B4-BE49-F238E27FC236}">
                <a16:creationId xmlns:a16="http://schemas.microsoft.com/office/drawing/2014/main" id="{C3E41490-3BB0-45C5-AA35-49570C6C26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2508" y1="29624" x2="52508" y2="29624"/>
                        <a14:foregroundMark x1="50470" y1="42006" x2="50470" y2="42006"/>
                        <a14:foregroundMark x1="48119" y1="59248" x2="48119" y2="59248"/>
                        <a14:foregroundMark x1="52194" y1="75392" x2="52194" y2="753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1018" y="5690058"/>
            <a:ext cx="235172" cy="235172"/>
          </a:xfrm>
          <a:prstGeom prst="rect">
            <a:avLst/>
          </a:prstGeom>
        </p:spPr>
      </p:pic>
      <p:sp>
        <p:nvSpPr>
          <p:cNvPr id="73" name="ZoneTexte 72">
            <a:extLst>
              <a:ext uri="{FF2B5EF4-FFF2-40B4-BE49-F238E27FC236}">
                <a16:creationId xmlns:a16="http://schemas.microsoft.com/office/drawing/2014/main" id="{9BE23558-38F0-4D47-8352-712F2BFB365B}"/>
              </a:ext>
            </a:extLst>
          </p:cNvPr>
          <p:cNvSpPr txBox="1"/>
          <p:nvPr/>
        </p:nvSpPr>
        <p:spPr>
          <a:xfrm>
            <a:off x="9928604" y="5725175"/>
            <a:ext cx="123955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 err="1">
                <a:solidFill>
                  <a:srgbClr val="042F85"/>
                </a:solidFill>
              </a:rPr>
              <a:t>Bravone</a:t>
            </a:r>
            <a:endParaRPr lang="fr-FR" sz="700" dirty="0">
              <a:solidFill>
                <a:srgbClr val="042F85"/>
              </a:solidFill>
            </a:endParaRPr>
          </a:p>
        </p:txBody>
      </p:sp>
      <p:pic>
        <p:nvPicPr>
          <p:cNvPr id="74" name="Image 73">
            <a:extLst>
              <a:ext uri="{FF2B5EF4-FFF2-40B4-BE49-F238E27FC236}">
                <a16:creationId xmlns:a16="http://schemas.microsoft.com/office/drawing/2014/main" id="{70830353-C60B-4E70-BCDC-551182598D5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89238" y="2516250"/>
            <a:ext cx="235172" cy="235172"/>
          </a:xfrm>
          <a:prstGeom prst="rect">
            <a:avLst/>
          </a:prstGeom>
        </p:spPr>
      </p:pic>
      <p:sp>
        <p:nvSpPr>
          <p:cNvPr id="75" name="ZoneTexte 74">
            <a:extLst>
              <a:ext uri="{FF2B5EF4-FFF2-40B4-BE49-F238E27FC236}">
                <a16:creationId xmlns:a16="http://schemas.microsoft.com/office/drawing/2014/main" id="{4E84B6D0-025F-482B-85A6-584ABF64AF5B}"/>
              </a:ext>
            </a:extLst>
          </p:cNvPr>
          <p:cNvSpPr txBox="1"/>
          <p:nvPr/>
        </p:nvSpPr>
        <p:spPr>
          <a:xfrm>
            <a:off x="8634976" y="2536377"/>
            <a:ext cx="81090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>
                <a:solidFill>
                  <a:srgbClr val="042F85"/>
                </a:solidFill>
              </a:rPr>
              <a:t>Ammerschwihr</a:t>
            </a:r>
          </a:p>
        </p:txBody>
      </p:sp>
      <p:pic>
        <p:nvPicPr>
          <p:cNvPr id="76" name="Image 75">
            <a:extLst>
              <a:ext uri="{FF2B5EF4-FFF2-40B4-BE49-F238E27FC236}">
                <a16:creationId xmlns:a16="http://schemas.microsoft.com/office/drawing/2014/main" id="{6B79E4D3-1B55-4704-A754-FCABE31856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2508" y1="29624" x2="52508" y2="29624"/>
                        <a14:foregroundMark x1="50470" y1="42006" x2="50470" y2="42006"/>
                        <a14:foregroundMark x1="48119" y1="59248" x2="48119" y2="59248"/>
                        <a14:foregroundMark x1="52194" y1="75392" x2="52194" y2="753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6675" y="4484606"/>
            <a:ext cx="235172" cy="235172"/>
          </a:xfrm>
          <a:prstGeom prst="rect">
            <a:avLst/>
          </a:prstGeom>
        </p:spPr>
      </p:pic>
      <p:pic>
        <p:nvPicPr>
          <p:cNvPr id="78" name="Image 77">
            <a:extLst>
              <a:ext uri="{FF2B5EF4-FFF2-40B4-BE49-F238E27FC236}">
                <a16:creationId xmlns:a16="http://schemas.microsoft.com/office/drawing/2014/main" id="{1919F907-6087-4B09-B067-589F7A00CB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2508" y1="29624" x2="52508" y2="29624"/>
                        <a14:foregroundMark x1="50470" y1="42006" x2="50470" y2="42006"/>
                        <a14:foregroundMark x1="48119" y1="59248" x2="48119" y2="59248"/>
                        <a14:foregroundMark x1="52194" y1="75392" x2="52194" y2="753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1750" y="5654195"/>
            <a:ext cx="235172" cy="235172"/>
          </a:xfrm>
          <a:prstGeom prst="rect">
            <a:avLst/>
          </a:prstGeom>
        </p:spPr>
      </p:pic>
      <p:sp>
        <p:nvSpPr>
          <p:cNvPr id="79" name="ZoneTexte 78">
            <a:extLst>
              <a:ext uri="{FF2B5EF4-FFF2-40B4-BE49-F238E27FC236}">
                <a16:creationId xmlns:a16="http://schemas.microsoft.com/office/drawing/2014/main" id="{0F30E51B-844A-4BC9-B398-7E8AB5415C23}"/>
              </a:ext>
            </a:extLst>
          </p:cNvPr>
          <p:cNvSpPr txBox="1"/>
          <p:nvPr/>
        </p:nvSpPr>
        <p:spPr>
          <a:xfrm>
            <a:off x="7949664" y="5708853"/>
            <a:ext cx="8532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>
                <a:solidFill>
                  <a:srgbClr val="042F85"/>
                </a:solidFill>
              </a:rPr>
              <a:t>Argelès</a:t>
            </a:r>
            <a:r>
              <a:rPr lang="fr-FR" sz="500" dirty="0">
                <a:solidFill>
                  <a:srgbClr val="042F85"/>
                </a:solidFill>
              </a:rPr>
              <a:t> </a:t>
            </a:r>
            <a:br>
              <a:rPr lang="fr-FR" sz="500" dirty="0">
                <a:solidFill>
                  <a:srgbClr val="042F85"/>
                </a:solidFill>
              </a:rPr>
            </a:br>
            <a:endParaRPr lang="fr-FR" sz="500" dirty="0">
              <a:solidFill>
                <a:srgbClr val="042F85"/>
              </a:solidFill>
            </a:endParaRPr>
          </a:p>
        </p:txBody>
      </p:sp>
      <p:pic>
        <p:nvPicPr>
          <p:cNvPr id="80" name="Image 79">
            <a:extLst>
              <a:ext uri="{FF2B5EF4-FFF2-40B4-BE49-F238E27FC236}">
                <a16:creationId xmlns:a16="http://schemas.microsoft.com/office/drawing/2014/main" id="{D29004C4-2617-40E9-8526-8BC79615CA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2508" y1="29624" x2="52508" y2="29624"/>
                        <a14:foregroundMark x1="50470" y1="42006" x2="50470" y2="42006"/>
                        <a14:foregroundMark x1="48119" y1="59248" x2="48119" y2="59248"/>
                        <a14:foregroundMark x1="52194" y1="75392" x2="52194" y2="753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5779" y="5455967"/>
            <a:ext cx="235172" cy="235172"/>
          </a:xfrm>
          <a:prstGeom prst="rect">
            <a:avLst/>
          </a:prstGeom>
        </p:spPr>
      </p:pic>
      <p:sp>
        <p:nvSpPr>
          <p:cNvPr id="81" name="ZoneTexte 80">
            <a:extLst>
              <a:ext uri="{FF2B5EF4-FFF2-40B4-BE49-F238E27FC236}">
                <a16:creationId xmlns:a16="http://schemas.microsoft.com/office/drawing/2014/main" id="{71422033-E043-4A20-9251-06BC7FC47A39}"/>
              </a:ext>
            </a:extLst>
          </p:cNvPr>
          <p:cNvSpPr txBox="1"/>
          <p:nvPr/>
        </p:nvSpPr>
        <p:spPr>
          <a:xfrm>
            <a:off x="7127949" y="5465112"/>
            <a:ext cx="68100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>
                <a:solidFill>
                  <a:srgbClr val="042F85"/>
                </a:solidFill>
              </a:rPr>
              <a:t>Port Barcarès </a:t>
            </a:r>
          </a:p>
        </p:txBody>
      </p:sp>
      <p:pic>
        <p:nvPicPr>
          <p:cNvPr id="84" name="Image 83">
            <a:extLst>
              <a:ext uri="{FF2B5EF4-FFF2-40B4-BE49-F238E27FC236}">
                <a16:creationId xmlns:a16="http://schemas.microsoft.com/office/drawing/2014/main" id="{CFB4729F-4C98-4808-B6E4-38E39A0695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2508" y1="29624" x2="52508" y2="29624"/>
                        <a14:foregroundMark x1="50470" y1="42006" x2="50470" y2="42006"/>
                        <a14:foregroundMark x1="48119" y1="59248" x2="48119" y2="59248"/>
                        <a14:foregroundMark x1="52194" y1="75392" x2="52194" y2="753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1750" y="5243354"/>
            <a:ext cx="235172" cy="235172"/>
          </a:xfrm>
          <a:prstGeom prst="rect">
            <a:avLst/>
          </a:prstGeom>
        </p:spPr>
      </p:pic>
      <p:sp>
        <p:nvSpPr>
          <p:cNvPr id="85" name="ZoneTexte 84">
            <a:extLst>
              <a:ext uri="{FF2B5EF4-FFF2-40B4-BE49-F238E27FC236}">
                <a16:creationId xmlns:a16="http://schemas.microsoft.com/office/drawing/2014/main" id="{2EB9306E-28DB-401A-9079-E126D6EC01D0}"/>
              </a:ext>
            </a:extLst>
          </p:cNvPr>
          <p:cNvSpPr txBox="1"/>
          <p:nvPr/>
        </p:nvSpPr>
        <p:spPr>
          <a:xfrm>
            <a:off x="7127948" y="5269998"/>
            <a:ext cx="81300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>
                <a:solidFill>
                  <a:srgbClr val="042F85"/>
                </a:solidFill>
              </a:rPr>
              <a:t>Port La Nouvelle</a:t>
            </a:r>
          </a:p>
        </p:txBody>
      </p:sp>
      <p:pic>
        <p:nvPicPr>
          <p:cNvPr id="86" name="Image 85">
            <a:extLst>
              <a:ext uri="{FF2B5EF4-FFF2-40B4-BE49-F238E27FC236}">
                <a16:creationId xmlns:a16="http://schemas.microsoft.com/office/drawing/2014/main" id="{2D76F64B-F9C5-4B77-BC8D-F04488DF78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2508" y1="29624" x2="52508" y2="29624"/>
                        <a14:foregroundMark x1="50470" y1="42006" x2="50470" y2="42006"/>
                        <a14:foregroundMark x1="48119" y1="59248" x2="48119" y2="59248"/>
                        <a14:foregroundMark x1="52194" y1="75392" x2="52194" y2="753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728" y="5198706"/>
            <a:ext cx="235172" cy="235172"/>
          </a:xfrm>
          <a:prstGeom prst="rect">
            <a:avLst/>
          </a:prstGeom>
        </p:spPr>
      </p:pic>
      <p:sp>
        <p:nvSpPr>
          <p:cNvPr id="87" name="ZoneTexte 86">
            <a:extLst>
              <a:ext uri="{FF2B5EF4-FFF2-40B4-BE49-F238E27FC236}">
                <a16:creationId xmlns:a16="http://schemas.microsoft.com/office/drawing/2014/main" id="{404F7C0F-1D33-4DEA-AB88-082A4E06FB95}"/>
              </a:ext>
            </a:extLst>
          </p:cNvPr>
          <p:cNvSpPr txBox="1"/>
          <p:nvPr/>
        </p:nvSpPr>
        <p:spPr>
          <a:xfrm>
            <a:off x="7908964" y="5381442"/>
            <a:ext cx="68100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>
                <a:solidFill>
                  <a:srgbClr val="042F85"/>
                </a:solidFill>
              </a:rPr>
              <a:t>Portiragnes</a:t>
            </a:r>
          </a:p>
        </p:txBody>
      </p:sp>
      <p:pic>
        <p:nvPicPr>
          <p:cNvPr id="88" name="Image 87">
            <a:extLst>
              <a:ext uri="{FF2B5EF4-FFF2-40B4-BE49-F238E27FC236}">
                <a16:creationId xmlns:a16="http://schemas.microsoft.com/office/drawing/2014/main" id="{EAC4A831-9C79-45E5-95F1-DD45949ACC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2508" y1="29624" x2="52508" y2="29624"/>
                        <a14:foregroundMark x1="50470" y1="42006" x2="50470" y2="42006"/>
                        <a14:foregroundMark x1="48119" y1="59248" x2="48119" y2="59248"/>
                        <a14:foregroundMark x1="52194" y1="75392" x2="52194" y2="753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364" y="5699732"/>
            <a:ext cx="235172" cy="235172"/>
          </a:xfrm>
          <a:prstGeom prst="rect">
            <a:avLst/>
          </a:prstGeom>
        </p:spPr>
      </p:pic>
      <p:sp>
        <p:nvSpPr>
          <p:cNvPr id="89" name="ZoneTexte 88">
            <a:extLst>
              <a:ext uri="{FF2B5EF4-FFF2-40B4-BE49-F238E27FC236}">
                <a16:creationId xmlns:a16="http://schemas.microsoft.com/office/drawing/2014/main" id="{287C297C-B539-4F50-9DD9-35170CB204D5}"/>
              </a:ext>
            </a:extLst>
          </p:cNvPr>
          <p:cNvSpPr txBox="1"/>
          <p:nvPr/>
        </p:nvSpPr>
        <p:spPr>
          <a:xfrm>
            <a:off x="7010330" y="5825202"/>
            <a:ext cx="6810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>
                <a:solidFill>
                  <a:srgbClr val="042F85"/>
                </a:solidFill>
              </a:rPr>
              <a:t>Font </a:t>
            </a:r>
            <a:r>
              <a:rPr lang="fr-FR" sz="700" dirty="0" err="1">
                <a:solidFill>
                  <a:srgbClr val="042F85"/>
                </a:solidFill>
              </a:rPr>
              <a:t>Romeu</a:t>
            </a:r>
            <a:endParaRPr lang="fr-FR" sz="700" dirty="0">
              <a:solidFill>
                <a:srgbClr val="042F85"/>
              </a:solidFill>
            </a:endParaRPr>
          </a:p>
          <a:p>
            <a:r>
              <a:rPr lang="fr-FR" sz="500" dirty="0">
                <a:solidFill>
                  <a:srgbClr val="042F85"/>
                </a:solidFill>
              </a:rPr>
              <a:t>2 résidences</a:t>
            </a:r>
          </a:p>
        </p:txBody>
      </p:sp>
      <p:pic>
        <p:nvPicPr>
          <p:cNvPr id="90" name="Image 89">
            <a:extLst>
              <a:ext uri="{FF2B5EF4-FFF2-40B4-BE49-F238E27FC236}">
                <a16:creationId xmlns:a16="http://schemas.microsoft.com/office/drawing/2014/main" id="{D4808EEE-9619-4A80-8F22-41868A53D8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2508" y1="29624" x2="52508" y2="29624"/>
                        <a14:foregroundMark x1="50470" y1="42006" x2="50470" y2="42006"/>
                        <a14:foregroundMark x1="48119" y1="59248" x2="48119" y2="59248"/>
                        <a14:foregroundMark x1="52194" y1="75392" x2="52194" y2="753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5970" y="4088120"/>
            <a:ext cx="235172" cy="235172"/>
          </a:xfrm>
          <a:prstGeom prst="rect">
            <a:avLst/>
          </a:prstGeom>
        </p:spPr>
      </p:pic>
      <p:sp>
        <p:nvSpPr>
          <p:cNvPr id="91" name="ZoneTexte 90">
            <a:extLst>
              <a:ext uri="{FF2B5EF4-FFF2-40B4-BE49-F238E27FC236}">
                <a16:creationId xmlns:a16="http://schemas.microsoft.com/office/drawing/2014/main" id="{EB3F8C52-006B-48B5-8AA6-33D1C464F976}"/>
              </a:ext>
            </a:extLst>
          </p:cNvPr>
          <p:cNvSpPr txBox="1"/>
          <p:nvPr/>
        </p:nvSpPr>
        <p:spPr>
          <a:xfrm>
            <a:off x="8674801" y="4130341"/>
            <a:ext cx="58576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>
                <a:solidFill>
                  <a:srgbClr val="042F85"/>
                </a:solidFill>
              </a:rPr>
              <a:t>Pralognan </a:t>
            </a:r>
          </a:p>
        </p:txBody>
      </p:sp>
      <p:pic>
        <p:nvPicPr>
          <p:cNvPr id="92" name="Image 91">
            <a:extLst>
              <a:ext uri="{FF2B5EF4-FFF2-40B4-BE49-F238E27FC236}">
                <a16:creationId xmlns:a16="http://schemas.microsoft.com/office/drawing/2014/main" id="{E963EFCA-834B-47ED-B4B4-F61C8724A2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2508" y1="29624" x2="52508" y2="29624"/>
                        <a14:foregroundMark x1="50470" y1="42006" x2="50470" y2="42006"/>
                        <a14:foregroundMark x1="48119" y1="59248" x2="48119" y2="59248"/>
                        <a14:foregroundMark x1="52194" y1="75392" x2="52194" y2="753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6811" y="4223563"/>
            <a:ext cx="235172" cy="235172"/>
          </a:xfrm>
          <a:prstGeom prst="rect">
            <a:avLst/>
          </a:prstGeom>
        </p:spPr>
      </p:pic>
      <p:sp>
        <p:nvSpPr>
          <p:cNvPr id="93" name="ZoneTexte 92">
            <a:extLst>
              <a:ext uri="{FF2B5EF4-FFF2-40B4-BE49-F238E27FC236}">
                <a16:creationId xmlns:a16="http://schemas.microsoft.com/office/drawing/2014/main" id="{E5DADC2D-5E74-4250-8E0A-F78F2E862BBE}"/>
              </a:ext>
            </a:extLst>
          </p:cNvPr>
          <p:cNvSpPr txBox="1"/>
          <p:nvPr/>
        </p:nvSpPr>
        <p:spPr>
          <a:xfrm>
            <a:off x="8693668" y="4248161"/>
            <a:ext cx="50179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>
                <a:solidFill>
                  <a:srgbClr val="042F85"/>
                </a:solidFill>
              </a:rPr>
              <a:t>Aussois </a:t>
            </a:r>
          </a:p>
        </p:txBody>
      </p:sp>
      <p:sp>
        <p:nvSpPr>
          <p:cNvPr id="97" name="ZoneTexte 96">
            <a:extLst>
              <a:ext uri="{FF2B5EF4-FFF2-40B4-BE49-F238E27FC236}">
                <a16:creationId xmlns:a16="http://schemas.microsoft.com/office/drawing/2014/main" id="{197DAC61-A631-4F9D-8918-1142B5F90D80}"/>
              </a:ext>
            </a:extLst>
          </p:cNvPr>
          <p:cNvSpPr txBox="1"/>
          <p:nvPr/>
        </p:nvSpPr>
        <p:spPr>
          <a:xfrm>
            <a:off x="8667908" y="4650848"/>
            <a:ext cx="72478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700" dirty="0">
              <a:solidFill>
                <a:srgbClr val="042F85"/>
              </a:solidFill>
            </a:endParaRPr>
          </a:p>
        </p:txBody>
      </p:sp>
      <p:pic>
        <p:nvPicPr>
          <p:cNvPr id="98" name="Image 97">
            <a:extLst>
              <a:ext uri="{FF2B5EF4-FFF2-40B4-BE49-F238E27FC236}">
                <a16:creationId xmlns:a16="http://schemas.microsoft.com/office/drawing/2014/main" id="{E91C1010-CB31-4338-86B2-5F9FAAA473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2508" y1="29624" x2="52508" y2="29624"/>
                        <a14:foregroundMark x1="50470" y1="42006" x2="50470" y2="42006"/>
                        <a14:foregroundMark x1="48119" y1="59248" x2="48119" y2="59248"/>
                        <a14:foregroundMark x1="52194" y1="75392" x2="52194" y2="753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1356" y="3823062"/>
            <a:ext cx="235172" cy="235172"/>
          </a:xfrm>
          <a:prstGeom prst="rect">
            <a:avLst/>
          </a:prstGeom>
        </p:spPr>
      </p:pic>
      <p:sp>
        <p:nvSpPr>
          <p:cNvPr id="99" name="ZoneTexte 98">
            <a:extLst>
              <a:ext uri="{FF2B5EF4-FFF2-40B4-BE49-F238E27FC236}">
                <a16:creationId xmlns:a16="http://schemas.microsoft.com/office/drawing/2014/main" id="{2FC22089-4237-4CD2-8BC2-2DF7AB2FFE9E}"/>
              </a:ext>
            </a:extLst>
          </p:cNvPr>
          <p:cNvSpPr txBox="1"/>
          <p:nvPr/>
        </p:nvSpPr>
        <p:spPr>
          <a:xfrm>
            <a:off x="7938942" y="3858179"/>
            <a:ext cx="123955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>
                <a:solidFill>
                  <a:srgbClr val="042F85"/>
                </a:solidFill>
              </a:rPr>
              <a:t>Super Besse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402BE04-1051-89DB-73CE-FF49672B6B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2508" y1="29624" x2="52508" y2="29624"/>
                        <a14:foregroundMark x1="50470" y1="42006" x2="50470" y2="42006"/>
                        <a14:foregroundMark x1="48119" y1="59248" x2="48119" y2="59248"/>
                        <a14:foregroundMark x1="52194" y1="75392" x2="52194" y2="753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7192" y="2268295"/>
            <a:ext cx="235172" cy="23517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E6B3C78-DBE5-566E-49F9-12C21141FD4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78459" y="2075876"/>
            <a:ext cx="235172" cy="23517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03EA7D88-5113-7DFE-A40A-4B783455191E}"/>
              </a:ext>
            </a:extLst>
          </p:cNvPr>
          <p:cNvSpPr txBox="1"/>
          <p:nvPr/>
        </p:nvSpPr>
        <p:spPr>
          <a:xfrm>
            <a:off x="6488399" y="2203791"/>
            <a:ext cx="85302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 err="1">
                <a:solidFill>
                  <a:srgbClr val="042F85"/>
                </a:solidFill>
              </a:rPr>
              <a:t>Blonville</a:t>
            </a:r>
            <a:r>
              <a:rPr lang="fr-FR" sz="700" dirty="0">
                <a:solidFill>
                  <a:srgbClr val="042F85"/>
                </a:solidFill>
              </a:rPr>
              <a:t>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0A63349-4AFC-074A-DCA1-7E876C3ECAC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36887" y="2320487"/>
            <a:ext cx="235172" cy="235172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C717133C-2F64-D6D5-7E3B-018D2A90C5D6}"/>
              </a:ext>
            </a:extLst>
          </p:cNvPr>
          <p:cNvSpPr txBox="1"/>
          <p:nvPr/>
        </p:nvSpPr>
        <p:spPr>
          <a:xfrm>
            <a:off x="5558711" y="2478711"/>
            <a:ext cx="85302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>
                <a:solidFill>
                  <a:srgbClr val="042F85"/>
                </a:solidFill>
              </a:rPr>
              <a:t>Perros-Guirec 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CFBC4371-1875-E5BD-A2E6-6E201D80969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37901" y="4988659"/>
            <a:ext cx="235172" cy="235172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D6FA0-7838-6542-5EE2-A902E6113824}"/>
              </a:ext>
            </a:extLst>
          </p:cNvPr>
          <p:cNvSpPr txBox="1"/>
          <p:nvPr/>
        </p:nvSpPr>
        <p:spPr>
          <a:xfrm>
            <a:off x="9562922" y="5057458"/>
            <a:ext cx="123955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>
                <a:solidFill>
                  <a:srgbClr val="042F85"/>
                </a:solidFill>
              </a:rPr>
              <a:t>Villeneuve-Loubet</a:t>
            </a:r>
          </a:p>
        </p:txBody>
      </p:sp>
      <p:pic>
        <p:nvPicPr>
          <p:cNvPr id="51" name="Image 50">
            <a:extLst>
              <a:ext uri="{FF2B5EF4-FFF2-40B4-BE49-F238E27FC236}">
                <a16:creationId xmlns:a16="http://schemas.microsoft.com/office/drawing/2014/main" id="{E3BB7849-351F-A8B5-2BAF-37861AE61BF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70446" y="5359470"/>
            <a:ext cx="235172" cy="235172"/>
          </a:xfrm>
          <a:prstGeom prst="rect">
            <a:avLst/>
          </a:prstGeom>
        </p:spPr>
      </p:pic>
      <p:sp>
        <p:nvSpPr>
          <p:cNvPr id="82" name="ZoneTexte 81">
            <a:extLst>
              <a:ext uri="{FF2B5EF4-FFF2-40B4-BE49-F238E27FC236}">
                <a16:creationId xmlns:a16="http://schemas.microsoft.com/office/drawing/2014/main" id="{84F3DBBE-3BEC-32BA-48E5-E4F876A1F658}"/>
              </a:ext>
            </a:extLst>
          </p:cNvPr>
          <p:cNvSpPr txBox="1"/>
          <p:nvPr/>
        </p:nvSpPr>
        <p:spPr>
          <a:xfrm>
            <a:off x="9195467" y="5428269"/>
            <a:ext cx="123955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>
                <a:solidFill>
                  <a:srgbClr val="042F85"/>
                </a:solidFill>
              </a:rPr>
              <a:t>Mandelieu-La-Napoule</a:t>
            </a:r>
          </a:p>
        </p:txBody>
      </p:sp>
      <p:pic>
        <p:nvPicPr>
          <p:cNvPr id="83" name="Image 82">
            <a:extLst>
              <a:ext uri="{FF2B5EF4-FFF2-40B4-BE49-F238E27FC236}">
                <a16:creationId xmlns:a16="http://schemas.microsoft.com/office/drawing/2014/main" id="{B22D8C11-8A76-7AB8-5EA2-B3373D8800F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89055" y="3904588"/>
            <a:ext cx="235172" cy="235172"/>
          </a:xfrm>
          <a:prstGeom prst="rect">
            <a:avLst/>
          </a:prstGeom>
        </p:spPr>
      </p:pic>
      <p:sp>
        <p:nvSpPr>
          <p:cNvPr id="100" name="ZoneTexte 99">
            <a:extLst>
              <a:ext uri="{FF2B5EF4-FFF2-40B4-BE49-F238E27FC236}">
                <a16:creationId xmlns:a16="http://schemas.microsoft.com/office/drawing/2014/main" id="{E9A3C892-E218-379A-97B5-6239B661062E}"/>
              </a:ext>
            </a:extLst>
          </p:cNvPr>
          <p:cNvSpPr txBox="1"/>
          <p:nvPr/>
        </p:nvSpPr>
        <p:spPr>
          <a:xfrm>
            <a:off x="8555864" y="3986163"/>
            <a:ext cx="123955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>
                <a:solidFill>
                  <a:srgbClr val="042F85"/>
                </a:solidFill>
              </a:rPr>
              <a:t>Combloux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E29BDF2-3EE6-0F35-A923-5DC236ADA5C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97975" y="1681009"/>
            <a:ext cx="235172" cy="235172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7C4B418-4350-CB77-901A-B3B24D862A94}"/>
              </a:ext>
            </a:extLst>
          </p:cNvPr>
          <p:cNvSpPr txBox="1"/>
          <p:nvPr/>
        </p:nvSpPr>
        <p:spPr>
          <a:xfrm>
            <a:off x="7184377" y="1675959"/>
            <a:ext cx="85302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>
                <a:solidFill>
                  <a:srgbClr val="042F85"/>
                </a:solidFill>
              </a:rPr>
              <a:t>Le Tréport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AACB2A6-56AF-D635-B033-4F03F29CA9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2508" y1="29624" x2="52508" y2="29624"/>
                        <a14:foregroundMark x1="50470" y1="42006" x2="50470" y2="42006"/>
                        <a14:foregroundMark x1="48119" y1="59248" x2="48119" y2="59248"/>
                        <a14:foregroundMark x1="52194" y1="75392" x2="52194" y2="753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1478" y="2127029"/>
            <a:ext cx="235172" cy="23517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057C5F7-9587-1297-402A-D12180AF1A47}"/>
              </a:ext>
            </a:extLst>
          </p:cNvPr>
          <p:cNvSpPr txBox="1"/>
          <p:nvPr/>
        </p:nvSpPr>
        <p:spPr>
          <a:xfrm>
            <a:off x="6139178" y="2284236"/>
            <a:ext cx="85302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>
                <a:solidFill>
                  <a:srgbClr val="042F85"/>
                </a:solidFill>
              </a:rPr>
              <a:t>St-Malo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80ACF87-F395-AA35-11CF-B822402A30F4}"/>
              </a:ext>
            </a:extLst>
          </p:cNvPr>
          <p:cNvSpPr txBox="1"/>
          <p:nvPr/>
        </p:nvSpPr>
        <p:spPr>
          <a:xfrm>
            <a:off x="5812320" y="2333301"/>
            <a:ext cx="85302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>
                <a:solidFill>
                  <a:srgbClr val="042F85"/>
                </a:solidFill>
              </a:rPr>
              <a:t>St Briac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A8ECB0-3FD5-421B-C811-FADBEC35391D}"/>
              </a:ext>
            </a:extLst>
          </p:cNvPr>
          <p:cNvSpPr txBox="1"/>
          <p:nvPr/>
        </p:nvSpPr>
        <p:spPr>
          <a:xfrm>
            <a:off x="4452191" y="2328862"/>
            <a:ext cx="85302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>
                <a:solidFill>
                  <a:srgbClr val="042F85"/>
                </a:solidFill>
              </a:rPr>
              <a:t>St Pol de Léon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EB957F7-C937-F0A0-8F62-7E788C517592}"/>
              </a:ext>
            </a:extLst>
          </p:cNvPr>
          <p:cNvSpPr txBox="1"/>
          <p:nvPr/>
        </p:nvSpPr>
        <p:spPr>
          <a:xfrm>
            <a:off x="6275654" y="3590000"/>
            <a:ext cx="113237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>
                <a:solidFill>
                  <a:srgbClr val="042F85"/>
                </a:solidFill>
              </a:rPr>
              <a:t>Les Sables d’Olonne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24B7AA4-A284-7EC8-DB8D-900C3A514146}"/>
              </a:ext>
            </a:extLst>
          </p:cNvPr>
          <p:cNvSpPr txBox="1"/>
          <p:nvPr/>
        </p:nvSpPr>
        <p:spPr>
          <a:xfrm>
            <a:off x="6343208" y="4612318"/>
            <a:ext cx="10117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>
                <a:solidFill>
                  <a:srgbClr val="042F85"/>
                </a:solidFill>
              </a:rPr>
              <a:t>Arès / </a:t>
            </a:r>
            <a:br>
              <a:rPr lang="fr-FR" sz="700" dirty="0">
                <a:solidFill>
                  <a:srgbClr val="042F85"/>
                </a:solidFill>
              </a:rPr>
            </a:br>
            <a:r>
              <a:rPr lang="fr-FR" sz="700" dirty="0">
                <a:solidFill>
                  <a:srgbClr val="042F85"/>
                </a:solidFill>
              </a:rPr>
              <a:t>Bassin Arcachon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3E0B75E-DEF9-AED8-01F2-6D412F41003A}"/>
              </a:ext>
            </a:extLst>
          </p:cNvPr>
          <p:cNvSpPr txBox="1"/>
          <p:nvPr/>
        </p:nvSpPr>
        <p:spPr>
          <a:xfrm>
            <a:off x="6184126" y="5032833"/>
            <a:ext cx="85302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 err="1">
                <a:solidFill>
                  <a:srgbClr val="042F85"/>
                </a:solidFill>
              </a:rPr>
              <a:t>Moliets</a:t>
            </a:r>
            <a:endParaRPr lang="fr-FR" sz="700" dirty="0">
              <a:solidFill>
                <a:srgbClr val="042F85"/>
              </a:solidFill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668C195C-264B-A837-81A6-DDB7BDE6CE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2508" y1="29624" x2="52508" y2="29624"/>
                        <a14:foregroundMark x1="50470" y1="42006" x2="50470" y2="42006"/>
                        <a14:foregroundMark x1="48119" y1="59248" x2="48119" y2="59248"/>
                        <a14:foregroundMark x1="52194" y1="75392" x2="52194" y2="753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7036" y="2166885"/>
            <a:ext cx="235172" cy="235172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4D72EB86-1D9D-54BA-C282-5C6DE5AEE1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2508" y1="29624" x2="52508" y2="29624"/>
                        <a14:foregroundMark x1="50470" y1="42006" x2="50470" y2="42006"/>
                        <a14:foregroundMark x1="48119" y1="59248" x2="48119" y2="59248"/>
                        <a14:foregroundMark x1="52194" y1="75392" x2="52194" y2="753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2302" y="2216876"/>
            <a:ext cx="235172" cy="235172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45484187-B247-FDB7-2E35-E99BF8143B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2508" y1="29624" x2="52508" y2="29624"/>
                        <a14:foregroundMark x1="50470" y1="42006" x2="50470" y2="42006"/>
                        <a14:foregroundMark x1="48119" y1="59248" x2="48119" y2="59248"/>
                        <a14:foregroundMark x1="52194" y1="75392" x2="52194" y2="753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7746" y="5008182"/>
            <a:ext cx="235172" cy="235172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A613DDD1-2DEC-EC3C-BA48-1B508DA52C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2508" y1="29624" x2="52508" y2="29624"/>
                        <a14:foregroundMark x1="50470" y1="42006" x2="50470" y2="42006"/>
                        <a14:foregroundMark x1="48119" y1="59248" x2="48119" y2="59248"/>
                        <a14:foregroundMark x1="52194" y1="75392" x2="52194" y2="753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0984" y="5393425"/>
            <a:ext cx="235172" cy="235172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4C5417E5-2EB6-36FF-7566-627B8EDFFE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2508" y1="29624" x2="52508" y2="29624"/>
                        <a14:foregroundMark x1="50470" y1="42006" x2="50470" y2="42006"/>
                        <a14:foregroundMark x1="48119" y1="59248" x2="48119" y2="59248"/>
                        <a14:foregroundMark x1="52194" y1="75392" x2="52194" y2="753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739" y="4971759"/>
            <a:ext cx="216517" cy="216517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51468734-8B44-1327-ACE9-C7D362E1AD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2508" y1="29624" x2="52508" y2="29624"/>
                        <a14:foregroundMark x1="50470" y1="42006" x2="50470" y2="42006"/>
                        <a14:foregroundMark x1="48119" y1="59248" x2="48119" y2="59248"/>
                        <a14:foregroundMark x1="52194" y1="75392" x2="52194" y2="753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953" y="3536670"/>
            <a:ext cx="235172" cy="235172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12DFBC1E-3F56-65EF-660C-7D9EAAF9E6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2508" y1="29624" x2="52508" y2="29624"/>
                        <a14:foregroundMark x1="50470" y1="42006" x2="50470" y2="42006"/>
                        <a14:foregroundMark x1="48119" y1="59248" x2="48119" y2="59248"/>
                        <a14:foregroundMark x1="52194" y1="75392" x2="52194" y2="753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758" y="4637006"/>
            <a:ext cx="235172" cy="235172"/>
          </a:xfrm>
          <a:prstGeom prst="rect">
            <a:avLst/>
          </a:prstGeom>
        </p:spPr>
      </p:pic>
      <p:sp>
        <p:nvSpPr>
          <p:cNvPr id="77" name="ZoneTexte 76">
            <a:extLst>
              <a:ext uri="{FF2B5EF4-FFF2-40B4-BE49-F238E27FC236}">
                <a16:creationId xmlns:a16="http://schemas.microsoft.com/office/drawing/2014/main" id="{D3EC5DD0-5D0E-5CEE-854D-215BBACB9510}"/>
              </a:ext>
            </a:extLst>
          </p:cNvPr>
          <p:cNvSpPr txBox="1"/>
          <p:nvPr/>
        </p:nvSpPr>
        <p:spPr>
          <a:xfrm>
            <a:off x="7279265" y="5375876"/>
            <a:ext cx="85302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>
                <a:solidFill>
                  <a:srgbClr val="042F85"/>
                </a:solidFill>
              </a:rPr>
              <a:t>Port Leucate</a:t>
            </a:r>
          </a:p>
        </p:txBody>
      </p:sp>
      <p:sp>
        <p:nvSpPr>
          <p:cNvPr id="94" name="ZoneTexte 93">
            <a:extLst>
              <a:ext uri="{FF2B5EF4-FFF2-40B4-BE49-F238E27FC236}">
                <a16:creationId xmlns:a16="http://schemas.microsoft.com/office/drawing/2014/main" id="{FD0B8F78-0226-886D-786A-584CAE9051D7}"/>
              </a:ext>
            </a:extLst>
          </p:cNvPr>
          <p:cNvSpPr txBox="1"/>
          <p:nvPr/>
        </p:nvSpPr>
        <p:spPr>
          <a:xfrm>
            <a:off x="8297298" y="5041817"/>
            <a:ext cx="85302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>
                <a:solidFill>
                  <a:srgbClr val="042F85"/>
                </a:solidFill>
              </a:rPr>
              <a:t>Sauve</a:t>
            </a:r>
          </a:p>
        </p:txBody>
      </p:sp>
      <p:pic>
        <p:nvPicPr>
          <p:cNvPr id="95" name="Image 94">
            <a:extLst>
              <a:ext uri="{FF2B5EF4-FFF2-40B4-BE49-F238E27FC236}">
                <a16:creationId xmlns:a16="http://schemas.microsoft.com/office/drawing/2014/main" id="{AFFE4BD7-C149-55A7-3192-BFB67C472D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2508" y1="29624" x2="52508" y2="29624"/>
                        <a14:foregroundMark x1="50470" y1="42006" x2="50470" y2="42006"/>
                        <a14:foregroundMark x1="48119" y1="59248" x2="48119" y2="59248"/>
                        <a14:foregroundMark x1="52194" y1="75392" x2="52194" y2="753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9964" y="3749488"/>
            <a:ext cx="235172" cy="235172"/>
          </a:xfrm>
          <a:prstGeom prst="rect">
            <a:avLst/>
          </a:prstGeom>
        </p:spPr>
      </p:pic>
      <p:sp>
        <p:nvSpPr>
          <p:cNvPr id="121" name="ZoneTexte 120">
            <a:extLst>
              <a:ext uri="{FF2B5EF4-FFF2-40B4-BE49-F238E27FC236}">
                <a16:creationId xmlns:a16="http://schemas.microsoft.com/office/drawing/2014/main" id="{DB297740-3A64-3E9A-FDCD-4BE887571DE3}"/>
              </a:ext>
            </a:extLst>
          </p:cNvPr>
          <p:cNvSpPr txBox="1"/>
          <p:nvPr/>
        </p:nvSpPr>
        <p:spPr>
          <a:xfrm>
            <a:off x="5299681" y="2581678"/>
            <a:ext cx="120921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>
                <a:solidFill>
                  <a:srgbClr val="042F85"/>
                </a:solidFill>
              </a:rPr>
              <a:t>Locmaria-Plouzané</a:t>
            </a:r>
          </a:p>
        </p:txBody>
      </p:sp>
      <p:pic>
        <p:nvPicPr>
          <p:cNvPr id="122" name="Image 121">
            <a:extLst>
              <a:ext uri="{FF2B5EF4-FFF2-40B4-BE49-F238E27FC236}">
                <a16:creationId xmlns:a16="http://schemas.microsoft.com/office/drawing/2014/main" id="{B4BE85F9-2D3E-4AC1-9331-EDE9D5265E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2508" y1="29624" x2="52508" y2="29624"/>
                        <a14:foregroundMark x1="50470" y1="42006" x2="50470" y2="42006"/>
                        <a14:foregroundMark x1="48119" y1="59248" x2="48119" y2="59248"/>
                        <a14:foregroundMark x1="52194" y1="75392" x2="52194" y2="753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9951" y="5471625"/>
            <a:ext cx="235172" cy="235172"/>
          </a:xfrm>
          <a:prstGeom prst="rect">
            <a:avLst/>
          </a:prstGeom>
        </p:spPr>
      </p:pic>
      <p:sp>
        <p:nvSpPr>
          <p:cNvPr id="123" name="ZoneTexte 122">
            <a:extLst>
              <a:ext uri="{FF2B5EF4-FFF2-40B4-BE49-F238E27FC236}">
                <a16:creationId xmlns:a16="http://schemas.microsoft.com/office/drawing/2014/main" id="{00E8FDA2-B1C2-48A1-9137-567D2017B067}"/>
              </a:ext>
            </a:extLst>
          </p:cNvPr>
          <p:cNvSpPr txBox="1"/>
          <p:nvPr/>
        </p:nvSpPr>
        <p:spPr>
          <a:xfrm>
            <a:off x="6740970" y="5719164"/>
            <a:ext cx="81300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>
                <a:solidFill>
                  <a:srgbClr val="042F85"/>
                </a:solidFill>
              </a:rPr>
              <a:t>Ax-Les-Thermes</a:t>
            </a:r>
          </a:p>
        </p:txBody>
      </p:sp>
      <p:sp>
        <p:nvSpPr>
          <p:cNvPr id="124" name="ZoneTexte 123">
            <a:extLst>
              <a:ext uri="{FF2B5EF4-FFF2-40B4-BE49-F238E27FC236}">
                <a16:creationId xmlns:a16="http://schemas.microsoft.com/office/drawing/2014/main" id="{0AED2856-CE7B-60E2-32A2-A20F90F2EC36}"/>
              </a:ext>
            </a:extLst>
          </p:cNvPr>
          <p:cNvSpPr txBox="1"/>
          <p:nvPr/>
        </p:nvSpPr>
        <p:spPr>
          <a:xfrm>
            <a:off x="9391937" y="3764252"/>
            <a:ext cx="58576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>
                <a:solidFill>
                  <a:srgbClr val="042F85"/>
                </a:solidFill>
              </a:rPr>
              <a:t>Châtel</a:t>
            </a:r>
          </a:p>
        </p:txBody>
      </p:sp>
      <p:sp>
        <p:nvSpPr>
          <p:cNvPr id="125" name="ZoneTexte 124">
            <a:extLst>
              <a:ext uri="{FF2B5EF4-FFF2-40B4-BE49-F238E27FC236}">
                <a16:creationId xmlns:a16="http://schemas.microsoft.com/office/drawing/2014/main" id="{B135C764-D917-FCA0-19F4-D521CACBCA29}"/>
              </a:ext>
            </a:extLst>
          </p:cNvPr>
          <p:cNvSpPr txBox="1"/>
          <p:nvPr/>
        </p:nvSpPr>
        <p:spPr>
          <a:xfrm>
            <a:off x="6427482" y="5375174"/>
            <a:ext cx="81300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>
                <a:solidFill>
                  <a:srgbClr val="042F85"/>
                </a:solidFill>
              </a:rPr>
              <a:t>Loudenvielle</a:t>
            </a:r>
          </a:p>
        </p:txBody>
      </p:sp>
      <p:pic>
        <p:nvPicPr>
          <p:cNvPr id="126" name="Image 125">
            <a:extLst>
              <a:ext uri="{FF2B5EF4-FFF2-40B4-BE49-F238E27FC236}">
                <a16:creationId xmlns:a16="http://schemas.microsoft.com/office/drawing/2014/main" id="{55A342FD-135D-AC15-F2E7-11C5B3996D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2508" y1="29624" x2="52508" y2="29624"/>
                        <a14:foregroundMark x1="50470" y1="42006" x2="50470" y2="42006"/>
                        <a14:foregroundMark x1="48119" y1="59248" x2="48119" y2="59248"/>
                        <a14:foregroundMark x1="52194" y1="75392" x2="52194" y2="753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5198" y="5575880"/>
            <a:ext cx="235172" cy="235172"/>
          </a:xfrm>
          <a:prstGeom prst="rect">
            <a:avLst/>
          </a:prstGeom>
        </p:spPr>
      </p:pic>
      <p:pic>
        <p:nvPicPr>
          <p:cNvPr id="127" name="Image 126">
            <a:extLst>
              <a:ext uri="{FF2B5EF4-FFF2-40B4-BE49-F238E27FC236}">
                <a16:creationId xmlns:a16="http://schemas.microsoft.com/office/drawing/2014/main" id="{4F567704-E3EC-FAB9-690D-69D93F903CB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7825" y="2534248"/>
            <a:ext cx="235172" cy="235172"/>
          </a:xfrm>
          <a:prstGeom prst="rect">
            <a:avLst/>
          </a:prstGeom>
        </p:spPr>
      </p:pic>
      <p:pic>
        <p:nvPicPr>
          <p:cNvPr id="128" name="Image 127">
            <a:extLst>
              <a:ext uri="{FF2B5EF4-FFF2-40B4-BE49-F238E27FC236}">
                <a16:creationId xmlns:a16="http://schemas.microsoft.com/office/drawing/2014/main" id="{614DE500-58BC-14EC-7211-9AA7B8682EB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8704" y="5099547"/>
            <a:ext cx="196497" cy="196497"/>
          </a:xfrm>
          <a:prstGeom prst="rect">
            <a:avLst/>
          </a:prstGeom>
        </p:spPr>
      </p:pic>
      <p:pic>
        <p:nvPicPr>
          <p:cNvPr id="129" name="Image 128">
            <a:extLst>
              <a:ext uri="{FF2B5EF4-FFF2-40B4-BE49-F238E27FC236}">
                <a16:creationId xmlns:a16="http://schemas.microsoft.com/office/drawing/2014/main" id="{89DB836C-2144-246F-7432-FB68C7448D7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764" y="5214710"/>
            <a:ext cx="196497" cy="196497"/>
          </a:xfrm>
          <a:prstGeom prst="rect">
            <a:avLst/>
          </a:prstGeom>
        </p:spPr>
      </p:pic>
      <p:sp>
        <p:nvSpPr>
          <p:cNvPr id="130" name="ZoneTexte 129">
            <a:extLst>
              <a:ext uri="{FF2B5EF4-FFF2-40B4-BE49-F238E27FC236}">
                <a16:creationId xmlns:a16="http://schemas.microsoft.com/office/drawing/2014/main" id="{B9FA6CBB-069E-607B-A09C-55E27912FFC4}"/>
              </a:ext>
            </a:extLst>
          </p:cNvPr>
          <p:cNvSpPr txBox="1"/>
          <p:nvPr/>
        </p:nvSpPr>
        <p:spPr>
          <a:xfrm>
            <a:off x="6187280" y="5135437"/>
            <a:ext cx="85302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>
                <a:solidFill>
                  <a:srgbClr val="042F85"/>
                </a:solidFill>
              </a:rPr>
              <a:t>Capbreton</a:t>
            </a:r>
          </a:p>
        </p:txBody>
      </p:sp>
      <p:sp>
        <p:nvSpPr>
          <p:cNvPr id="131" name="ZoneTexte 130">
            <a:extLst>
              <a:ext uri="{FF2B5EF4-FFF2-40B4-BE49-F238E27FC236}">
                <a16:creationId xmlns:a16="http://schemas.microsoft.com/office/drawing/2014/main" id="{D213CACF-AED8-A27B-1974-1007D1142154}"/>
              </a:ext>
            </a:extLst>
          </p:cNvPr>
          <p:cNvSpPr txBox="1"/>
          <p:nvPr/>
        </p:nvSpPr>
        <p:spPr>
          <a:xfrm>
            <a:off x="6137176" y="5223831"/>
            <a:ext cx="85302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>
                <a:solidFill>
                  <a:srgbClr val="042F85"/>
                </a:solidFill>
              </a:rPr>
              <a:t>Urrugne</a:t>
            </a:r>
          </a:p>
        </p:txBody>
      </p:sp>
      <p:pic>
        <p:nvPicPr>
          <p:cNvPr id="132" name="Image 131">
            <a:extLst>
              <a:ext uri="{FF2B5EF4-FFF2-40B4-BE49-F238E27FC236}">
                <a16:creationId xmlns:a16="http://schemas.microsoft.com/office/drawing/2014/main" id="{83847B1B-D163-E655-80EF-DD24FB2FD67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17254" y="5331086"/>
            <a:ext cx="235172" cy="235172"/>
          </a:xfrm>
          <a:prstGeom prst="rect">
            <a:avLst/>
          </a:prstGeom>
        </p:spPr>
      </p:pic>
      <p:sp>
        <p:nvSpPr>
          <p:cNvPr id="133" name="ZoneTexte 132">
            <a:extLst>
              <a:ext uri="{FF2B5EF4-FFF2-40B4-BE49-F238E27FC236}">
                <a16:creationId xmlns:a16="http://schemas.microsoft.com/office/drawing/2014/main" id="{ABC75510-512D-2EA6-7D4B-4BBDA020B742}"/>
              </a:ext>
            </a:extLst>
          </p:cNvPr>
          <p:cNvSpPr txBox="1"/>
          <p:nvPr/>
        </p:nvSpPr>
        <p:spPr>
          <a:xfrm>
            <a:off x="8674801" y="5505967"/>
            <a:ext cx="123955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>
                <a:solidFill>
                  <a:srgbClr val="042F85"/>
                </a:solidFill>
              </a:rPr>
              <a:t>St Mandrier</a:t>
            </a:r>
          </a:p>
        </p:txBody>
      </p:sp>
      <p:pic>
        <p:nvPicPr>
          <p:cNvPr id="134" name="Image 133">
            <a:extLst>
              <a:ext uri="{FF2B5EF4-FFF2-40B4-BE49-F238E27FC236}">
                <a16:creationId xmlns:a16="http://schemas.microsoft.com/office/drawing/2014/main" id="{5CBC8D7F-B904-4D21-3B16-6FE976942FA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34330" y="5198706"/>
            <a:ext cx="235172" cy="235172"/>
          </a:xfrm>
          <a:prstGeom prst="rect">
            <a:avLst/>
          </a:prstGeom>
        </p:spPr>
      </p:pic>
      <p:sp>
        <p:nvSpPr>
          <p:cNvPr id="135" name="ZoneTexte 134">
            <a:extLst>
              <a:ext uri="{FF2B5EF4-FFF2-40B4-BE49-F238E27FC236}">
                <a16:creationId xmlns:a16="http://schemas.microsoft.com/office/drawing/2014/main" id="{3265AE79-F0B0-C041-4990-850B7AC5C022}"/>
              </a:ext>
            </a:extLst>
          </p:cNvPr>
          <p:cNvSpPr txBox="1"/>
          <p:nvPr/>
        </p:nvSpPr>
        <p:spPr>
          <a:xfrm>
            <a:off x="8304029" y="5330621"/>
            <a:ext cx="68100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>
                <a:solidFill>
                  <a:srgbClr val="042F85"/>
                </a:solidFill>
              </a:rPr>
              <a:t>Cap d’Agde</a:t>
            </a:r>
          </a:p>
        </p:txBody>
      </p:sp>
      <p:pic>
        <p:nvPicPr>
          <p:cNvPr id="136" name="Image 135" descr="Une image contenant piscine, plein air, ciel, eau&#10;&#10;Le contenu généré par l’IA peut être incorrect.">
            <a:extLst>
              <a:ext uri="{FF2B5EF4-FFF2-40B4-BE49-F238E27FC236}">
                <a16:creationId xmlns:a16="http://schemas.microsoft.com/office/drawing/2014/main" id="{4151141E-5481-F912-A48B-D6E9F0969C64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831" b="1993"/>
          <a:stretch>
            <a:fillRect/>
          </a:stretch>
        </p:blipFill>
        <p:spPr>
          <a:xfrm>
            <a:off x="2112512" y="5481124"/>
            <a:ext cx="1861140" cy="1291346"/>
          </a:xfrm>
          <a:prstGeom prst="rect">
            <a:avLst/>
          </a:prstGeom>
        </p:spPr>
      </p:pic>
      <p:pic>
        <p:nvPicPr>
          <p:cNvPr id="137" name="Image 136" descr="Une image contenant piscine, plein air, ciel, eau&#10;&#10;Le contenu généré par l’IA peut être incorrect.">
            <a:extLst>
              <a:ext uri="{FF2B5EF4-FFF2-40B4-BE49-F238E27FC236}">
                <a16:creationId xmlns:a16="http://schemas.microsoft.com/office/drawing/2014/main" id="{EA51D633-0CC8-18B9-EE2A-CABF8C9BA833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0771"/>
          <a:stretch>
            <a:fillRect/>
          </a:stretch>
        </p:blipFill>
        <p:spPr>
          <a:xfrm>
            <a:off x="2110697" y="1466149"/>
            <a:ext cx="1862955" cy="1381027"/>
          </a:xfrm>
          <a:prstGeom prst="rect">
            <a:avLst/>
          </a:prstGeom>
        </p:spPr>
      </p:pic>
      <p:pic>
        <p:nvPicPr>
          <p:cNvPr id="138" name="Image 137" descr="Capture d’écran 2020-09-25 à 16.10.56.png">
            <a:extLst>
              <a:ext uri="{FF2B5EF4-FFF2-40B4-BE49-F238E27FC236}">
                <a16:creationId xmlns:a16="http://schemas.microsoft.com/office/drawing/2014/main" id="{8ED4B08D-0362-D4EF-C477-8758208B679E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707"/>
          <a:stretch/>
        </p:blipFill>
        <p:spPr>
          <a:xfrm>
            <a:off x="2088760" y="81145"/>
            <a:ext cx="1886058" cy="1306513"/>
          </a:xfrm>
          <a:prstGeom prst="rect">
            <a:avLst/>
          </a:prstGeom>
        </p:spPr>
      </p:pic>
      <p:sp>
        <p:nvSpPr>
          <p:cNvPr id="139" name="Rectangle 138">
            <a:extLst>
              <a:ext uri="{FF2B5EF4-FFF2-40B4-BE49-F238E27FC236}">
                <a16:creationId xmlns:a16="http://schemas.microsoft.com/office/drawing/2014/main" id="{255F6481-F6AC-8086-EFBB-0A51126B955C}"/>
              </a:ext>
            </a:extLst>
          </p:cNvPr>
          <p:cNvSpPr/>
          <p:nvPr/>
        </p:nvSpPr>
        <p:spPr>
          <a:xfrm>
            <a:off x="2088758" y="305255"/>
            <a:ext cx="1886059" cy="206775"/>
          </a:xfrm>
          <a:prstGeom prst="rect">
            <a:avLst/>
          </a:prstGeom>
          <a:solidFill>
            <a:srgbClr val="FFFFFF">
              <a:alpha val="7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rgbClr val="000090"/>
                </a:solidFill>
              </a:rPr>
              <a:t>Etretat</a:t>
            </a: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302C0A73-0732-36A3-9B89-47EDC01ABC7D}"/>
              </a:ext>
            </a:extLst>
          </p:cNvPr>
          <p:cNvSpPr/>
          <p:nvPr/>
        </p:nvSpPr>
        <p:spPr>
          <a:xfrm>
            <a:off x="115804" y="1841212"/>
            <a:ext cx="1907998" cy="206775"/>
          </a:xfrm>
          <a:prstGeom prst="rect">
            <a:avLst/>
          </a:prstGeom>
          <a:solidFill>
            <a:srgbClr val="FFFFFF">
              <a:alpha val="7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rgbClr val="000090"/>
                </a:solidFill>
              </a:rPr>
              <a:t>Aussois </a:t>
            </a:r>
          </a:p>
        </p:txBody>
      </p:sp>
      <p:pic>
        <p:nvPicPr>
          <p:cNvPr id="141" name="Image 140">
            <a:extLst>
              <a:ext uri="{FF2B5EF4-FFF2-40B4-BE49-F238E27FC236}">
                <a16:creationId xmlns:a16="http://schemas.microsoft.com/office/drawing/2014/main" id="{33611B47-5620-F8C6-02B0-F768DB30F62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992" y="3384195"/>
            <a:ext cx="1908000" cy="1459059"/>
          </a:xfrm>
          <a:prstGeom prst="rect">
            <a:avLst/>
          </a:prstGeom>
        </p:spPr>
      </p:pic>
      <p:sp>
        <p:nvSpPr>
          <p:cNvPr id="142" name="Rectangle 141">
            <a:extLst>
              <a:ext uri="{FF2B5EF4-FFF2-40B4-BE49-F238E27FC236}">
                <a16:creationId xmlns:a16="http://schemas.microsoft.com/office/drawing/2014/main" id="{6BEC59E7-AEF9-69D0-0DE1-76181571C2F4}"/>
              </a:ext>
            </a:extLst>
          </p:cNvPr>
          <p:cNvSpPr/>
          <p:nvPr/>
        </p:nvSpPr>
        <p:spPr>
          <a:xfrm>
            <a:off x="114992" y="4453362"/>
            <a:ext cx="1907998" cy="206775"/>
          </a:xfrm>
          <a:prstGeom prst="rect">
            <a:avLst/>
          </a:prstGeom>
          <a:solidFill>
            <a:srgbClr val="FFFFFF">
              <a:alpha val="7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rgbClr val="000090"/>
                </a:solidFill>
              </a:rPr>
              <a:t>Ammerschwihr - Alsace</a:t>
            </a:r>
          </a:p>
        </p:txBody>
      </p:sp>
      <p:pic>
        <p:nvPicPr>
          <p:cNvPr id="143" name="Image 142">
            <a:extLst>
              <a:ext uri="{FF2B5EF4-FFF2-40B4-BE49-F238E27FC236}">
                <a16:creationId xmlns:a16="http://schemas.microsoft.com/office/drawing/2014/main" id="{274887E9-E7A9-A22B-34C8-E2EBEA5F779C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screen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8404" t="6561" r="35007"/>
          <a:stretch/>
        </p:blipFill>
        <p:spPr>
          <a:xfrm>
            <a:off x="2088758" y="2907767"/>
            <a:ext cx="1886060" cy="2512766"/>
          </a:xfrm>
          <a:prstGeom prst="rect">
            <a:avLst/>
          </a:prstGeom>
        </p:spPr>
      </p:pic>
      <p:sp>
        <p:nvSpPr>
          <p:cNvPr id="144" name="Rectangle 143">
            <a:extLst>
              <a:ext uri="{FF2B5EF4-FFF2-40B4-BE49-F238E27FC236}">
                <a16:creationId xmlns:a16="http://schemas.microsoft.com/office/drawing/2014/main" id="{F1E42E9D-B1EA-4955-EDED-C27193E6BFA4}"/>
              </a:ext>
            </a:extLst>
          </p:cNvPr>
          <p:cNvSpPr/>
          <p:nvPr/>
        </p:nvSpPr>
        <p:spPr>
          <a:xfrm>
            <a:off x="2088758" y="5000871"/>
            <a:ext cx="1907998" cy="206775"/>
          </a:xfrm>
          <a:prstGeom prst="rect">
            <a:avLst/>
          </a:prstGeom>
          <a:solidFill>
            <a:srgbClr val="FFFFFF">
              <a:alpha val="7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rgbClr val="000090"/>
                </a:solidFill>
              </a:rPr>
              <a:t>Les Baux de Provence</a:t>
            </a:r>
          </a:p>
        </p:txBody>
      </p:sp>
      <p:pic>
        <p:nvPicPr>
          <p:cNvPr id="145" name="Image 144">
            <a:extLst>
              <a:ext uri="{FF2B5EF4-FFF2-40B4-BE49-F238E27FC236}">
                <a16:creationId xmlns:a16="http://schemas.microsoft.com/office/drawing/2014/main" id="{30F797DD-0032-156B-2C12-999B0510B731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268" r="39295"/>
          <a:stretch/>
        </p:blipFill>
        <p:spPr>
          <a:xfrm>
            <a:off x="114992" y="81145"/>
            <a:ext cx="1908000" cy="3219347"/>
          </a:xfrm>
          <a:prstGeom prst="rect">
            <a:avLst/>
          </a:prstGeom>
        </p:spPr>
      </p:pic>
      <p:sp>
        <p:nvSpPr>
          <p:cNvPr id="146" name="Rectangle 145">
            <a:extLst>
              <a:ext uri="{FF2B5EF4-FFF2-40B4-BE49-F238E27FC236}">
                <a16:creationId xmlns:a16="http://schemas.microsoft.com/office/drawing/2014/main" id="{BC24DD75-135B-250D-1888-501F96046C7F}"/>
              </a:ext>
            </a:extLst>
          </p:cNvPr>
          <p:cNvSpPr/>
          <p:nvPr/>
        </p:nvSpPr>
        <p:spPr>
          <a:xfrm>
            <a:off x="114182" y="2861220"/>
            <a:ext cx="1952638" cy="206775"/>
          </a:xfrm>
          <a:prstGeom prst="rect">
            <a:avLst/>
          </a:prstGeom>
          <a:solidFill>
            <a:srgbClr val="FFFFFF">
              <a:alpha val="7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rgbClr val="000090"/>
                </a:solidFill>
              </a:rPr>
              <a:t>Audierne</a:t>
            </a:r>
          </a:p>
        </p:txBody>
      </p:sp>
      <p:pic>
        <p:nvPicPr>
          <p:cNvPr id="147" name="Image 146">
            <a:extLst>
              <a:ext uri="{FF2B5EF4-FFF2-40B4-BE49-F238E27FC236}">
                <a16:creationId xmlns:a16="http://schemas.microsoft.com/office/drawing/2014/main" id="{DEA5BD67-F3D4-D4AA-1607-FD3A4E3F4320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302" r="26443" b="-164"/>
          <a:stretch/>
        </p:blipFill>
        <p:spPr>
          <a:xfrm>
            <a:off x="114182" y="4936660"/>
            <a:ext cx="1908000" cy="1835810"/>
          </a:xfrm>
          <a:prstGeom prst="rect">
            <a:avLst/>
          </a:prstGeom>
        </p:spPr>
      </p:pic>
      <p:sp>
        <p:nvSpPr>
          <p:cNvPr id="148" name="Rectangle 147">
            <a:extLst>
              <a:ext uri="{FF2B5EF4-FFF2-40B4-BE49-F238E27FC236}">
                <a16:creationId xmlns:a16="http://schemas.microsoft.com/office/drawing/2014/main" id="{E42388DC-0031-9154-D80B-F3A9ECE728B9}"/>
              </a:ext>
            </a:extLst>
          </p:cNvPr>
          <p:cNvSpPr/>
          <p:nvPr/>
        </p:nvSpPr>
        <p:spPr>
          <a:xfrm>
            <a:off x="114490" y="6472495"/>
            <a:ext cx="1907998" cy="206775"/>
          </a:xfrm>
          <a:prstGeom prst="rect">
            <a:avLst/>
          </a:prstGeom>
          <a:solidFill>
            <a:srgbClr val="FFFFFF">
              <a:alpha val="7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rgbClr val="000090"/>
                </a:solidFill>
              </a:rPr>
              <a:t>St Raphael</a:t>
            </a: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F9FFBFA4-DCE2-588B-1976-EA058F84E136}"/>
              </a:ext>
            </a:extLst>
          </p:cNvPr>
          <p:cNvSpPr/>
          <p:nvPr/>
        </p:nvSpPr>
        <p:spPr>
          <a:xfrm>
            <a:off x="2110697" y="1606992"/>
            <a:ext cx="1886059" cy="206775"/>
          </a:xfrm>
          <a:prstGeom prst="rect">
            <a:avLst/>
          </a:prstGeom>
          <a:solidFill>
            <a:srgbClr val="FFFFFF">
              <a:alpha val="7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rgbClr val="000090"/>
                </a:solidFill>
              </a:rPr>
              <a:t>St Jean de </a:t>
            </a:r>
            <a:r>
              <a:rPr lang="fr-FR" sz="1200" dirty="0" err="1">
                <a:solidFill>
                  <a:srgbClr val="000090"/>
                </a:solidFill>
              </a:rPr>
              <a:t>Luz</a:t>
            </a:r>
            <a:r>
              <a:rPr lang="fr-FR" sz="1200" dirty="0">
                <a:solidFill>
                  <a:srgbClr val="000090"/>
                </a:solidFill>
              </a:rPr>
              <a:t> - Urrugne</a:t>
            </a: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FAC95FEB-F917-D7B6-CAE2-B94013E4CE31}"/>
              </a:ext>
            </a:extLst>
          </p:cNvPr>
          <p:cNvSpPr/>
          <p:nvPr/>
        </p:nvSpPr>
        <p:spPr>
          <a:xfrm>
            <a:off x="2077788" y="5578131"/>
            <a:ext cx="1907998" cy="206775"/>
          </a:xfrm>
          <a:prstGeom prst="rect">
            <a:avLst/>
          </a:prstGeom>
          <a:solidFill>
            <a:srgbClr val="FFFFFF">
              <a:alpha val="7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rgbClr val="000090"/>
                </a:solidFill>
              </a:rPr>
              <a:t>Châtel</a:t>
            </a:r>
          </a:p>
        </p:txBody>
      </p:sp>
      <p:sp>
        <p:nvSpPr>
          <p:cNvPr id="96" name="ZoneTexte 95">
            <a:extLst>
              <a:ext uri="{FF2B5EF4-FFF2-40B4-BE49-F238E27FC236}">
                <a16:creationId xmlns:a16="http://schemas.microsoft.com/office/drawing/2014/main" id="{D62AEF17-D963-49E8-32AF-BEF80306FE06}"/>
              </a:ext>
            </a:extLst>
          </p:cNvPr>
          <p:cNvSpPr txBox="1"/>
          <p:nvPr/>
        </p:nvSpPr>
        <p:spPr>
          <a:xfrm>
            <a:off x="9826941" y="1489372"/>
            <a:ext cx="2263397" cy="246221"/>
          </a:xfrm>
          <a:prstGeom prst="rect">
            <a:avLst/>
          </a:prstGeom>
          <a:solidFill>
            <a:srgbClr val="79C7BB"/>
          </a:solidFill>
        </p:spPr>
        <p:txBody>
          <a:bodyPr wrap="square" tIns="0" bIns="0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Logement 4 personnes :</a:t>
            </a:r>
          </a:p>
        </p:txBody>
      </p:sp>
      <p:sp>
        <p:nvSpPr>
          <p:cNvPr id="101" name="ZoneTexte 100">
            <a:extLst>
              <a:ext uri="{FF2B5EF4-FFF2-40B4-BE49-F238E27FC236}">
                <a16:creationId xmlns:a16="http://schemas.microsoft.com/office/drawing/2014/main" id="{501AE290-7C73-2B09-25B7-24E12E9656CD}"/>
              </a:ext>
            </a:extLst>
          </p:cNvPr>
          <p:cNvSpPr txBox="1"/>
          <p:nvPr/>
        </p:nvSpPr>
        <p:spPr>
          <a:xfrm>
            <a:off x="10326144" y="1783538"/>
            <a:ext cx="8530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01A0C6"/>
                </a:solidFill>
              </a:rPr>
              <a:t>Gamme </a:t>
            </a:r>
          </a:p>
          <a:p>
            <a:r>
              <a:rPr lang="fr-FR" sz="1200" b="1" dirty="0">
                <a:solidFill>
                  <a:srgbClr val="01A0C6"/>
                </a:solidFill>
              </a:rPr>
              <a:t>Cosy et Confort</a:t>
            </a:r>
          </a:p>
        </p:txBody>
      </p:sp>
      <p:cxnSp>
        <p:nvCxnSpPr>
          <p:cNvPr id="102" name="Connecteur droit 101">
            <a:extLst>
              <a:ext uri="{FF2B5EF4-FFF2-40B4-BE49-F238E27FC236}">
                <a16:creationId xmlns:a16="http://schemas.microsoft.com/office/drawing/2014/main" id="{89FDED65-3EDB-920C-D236-9A06E2F72937}"/>
              </a:ext>
            </a:extLst>
          </p:cNvPr>
          <p:cNvCxnSpPr>
            <a:cxnSpLocks/>
          </p:cNvCxnSpPr>
          <p:nvPr/>
        </p:nvCxnSpPr>
        <p:spPr>
          <a:xfrm>
            <a:off x="11155641" y="1865520"/>
            <a:ext cx="0" cy="1192901"/>
          </a:xfrm>
          <a:prstGeom prst="line">
            <a:avLst/>
          </a:prstGeom>
          <a:ln>
            <a:solidFill>
              <a:srgbClr val="79C7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ZoneTexte 102">
            <a:extLst>
              <a:ext uri="{FF2B5EF4-FFF2-40B4-BE49-F238E27FC236}">
                <a16:creationId xmlns:a16="http://schemas.microsoft.com/office/drawing/2014/main" id="{F8E734E1-A7DB-5E87-B1DF-87D0B2ED813F}"/>
              </a:ext>
            </a:extLst>
          </p:cNvPr>
          <p:cNvSpPr txBox="1"/>
          <p:nvPr/>
        </p:nvSpPr>
        <p:spPr>
          <a:xfrm>
            <a:off x="11184564" y="1934486"/>
            <a:ext cx="12259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1A0C6"/>
                </a:solidFill>
              </a:rPr>
              <a:t>249€</a:t>
            </a:r>
          </a:p>
        </p:txBody>
      </p:sp>
      <p:cxnSp>
        <p:nvCxnSpPr>
          <p:cNvPr id="104" name="Connecteur droit 103">
            <a:extLst>
              <a:ext uri="{FF2B5EF4-FFF2-40B4-BE49-F238E27FC236}">
                <a16:creationId xmlns:a16="http://schemas.microsoft.com/office/drawing/2014/main" id="{047CC6A5-79E7-24BA-1274-3EE700F5B289}"/>
              </a:ext>
            </a:extLst>
          </p:cNvPr>
          <p:cNvCxnSpPr>
            <a:cxnSpLocks/>
          </p:cNvCxnSpPr>
          <p:nvPr/>
        </p:nvCxnSpPr>
        <p:spPr>
          <a:xfrm>
            <a:off x="10182699" y="2448074"/>
            <a:ext cx="1646036" cy="0"/>
          </a:xfrm>
          <a:prstGeom prst="line">
            <a:avLst/>
          </a:prstGeom>
          <a:ln>
            <a:solidFill>
              <a:srgbClr val="79C7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ZoneTexte 104">
            <a:extLst>
              <a:ext uri="{FF2B5EF4-FFF2-40B4-BE49-F238E27FC236}">
                <a16:creationId xmlns:a16="http://schemas.microsoft.com/office/drawing/2014/main" id="{A2A5C071-75C1-9A47-CBFB-68863A1B3E31}"/>
              </a:ext>
            </a:extLst>
          </p:cNvPr>
          <p:cNvSpPr txBox="1"/>
          <p:nvPr/>
        </p:nvSpPr>
        <p:spPr>
          <a:xfrm>
            <a:off x="10346902" y="2508647"/>
            <a:ext cx="853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3B3F8F"/>
                </a:solidFill>
              </a:rPr>
              <a:t>Gamme </a:t>
            </a:r>
          </a:p>
          <a:p>
            <a:r>
              <a:rPr lang="fr-FR" sz="1200" b="1" dirty="0">
                <a:solidFill>
                  <a:srgbClr val="3B3F8F"/>
                </a:solidFill>
              </a:rPr>
              <a:t>Privilège</a:t>
            </a:r>
          </a:p>
        </p:txBody>
      </p:sp>
      <p:sp>
        <p:nvSpPr>
          <p:cNvPr id="106" name="ZoneTexte 105">
            <a:extLst>
              <a:ext uri="{FF2B5EF4-FFF2-40B4-BE49-F238E27FC236}">
                <a16:creationId xmlns:a16="http://schemas.microsoft.com/office/drawing/2014/main" id="{284B02EF-CF72-0691-159F-CE9A67CB5B24}"/>
              </a:ext>
            </a:extLst>
          </p:cNvPr>
          <p:cNvSpPr txBox="1"/>
          <p:nvPr/>
        </p:nvSpPr>
        <p:spPr>
          <a:xfrm>
            <a:off x="11168159" y="2536377"/>
            <a:ext cx="12259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>
                <a:solidFill>
                  <a:srgbClr val="3B3F8F"/>
                </a:solidFill>
              </a:rPr>
              <a:t>279€</a:t>
            </a:r>
            <a:endParaRPr lang="fr-FR" b="1" dirty="0">
              <a:solidFill>
                <a:srgbClr val="3B3F8F"/>
              </a:solidFill>
            </a:endParaRPr>
          </a:p>
        </p:txBody>
      </p:sp>
      <p:pic>
        <p:nvPicPr>
          <p:cNvPr id="107" name="Image 106">
            <a:extLst>
              <a:ext uri="{FF2B5EF4-FFF2-40B4-BE49-F238E27FC236}">
                <a16:creationId xmlns:a16="http://schemas.microsoft.com/office/drawing/2014/main" id="{AAD2482A-7C0C-E952-9EE7-13607129D5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2508" y1="29624" x2="52508" y2="29624"/>
                        <a14:foregroundMark x1="50470" y1="42006" x2="50470" y2="42006"/>
                        <a14:foregroundMark x1="48119" y1="59248" x2="48119" y2="59248"/>
                        <a14:foregroundMark x1="52194" y1="75392" x2="52194" y2="753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5782" y="1868259"/>
            <a:ext cx="431771" cy="431771"/>
          </a:xfrm>
          <a:prstGeom prst="rect">
            <a:avLst/>
          </a:prstGeom>
        </p:spPr>
      </p:pic>
      <p:pic>
        <p:nvPicPr>
          <p:cNvPr id="108" name="Image 107">
            <a:extLst>
              <a:ext uri="{FF2B5EF4-FFF2-40B4-BE49-F238E27FC236}">
                <a16:creationId xmlns:a16="http://schemas.microsoft.com/office/drawing/2014/main" id="{A6149849-1FCD-CA88-33E2-35AA217C0A4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94838" y="2507309"/>
            <a:ext cx="446597" cy="446597"/>
          </a:xfrm>
          <a:prstGeom prst="rect">
            <a:avLst/>
          </a:prstGeom>
        </p:spPr>
      </p:pic>
      <p:sp>
        <p:nvSpPr>
          <p:cNvPr id="110" name="ZoneTexte 109">
            <a:extLst>
              <a:ext uri="{FF2B5EF4-FFF2-40B4-BE49-F238E27FC236}">
                <a16:creationId xmlns:a16="http://schemas.microsoft.com/office/drawing/2014/main" id="{DC90078A-A256-DD92-95FD-92088299A195}"/>
              </a:ext>
            </a:extLst>
          </p:cNvPr>
          <p:cNvSpPr txBox="1"/>
          <p:nvPr/>
        </p:nvSpPr>
        <p:spPr>
          <a:xfrm>
            <a:off x="9848930" y="3339196"/>
            <a:ext cx="2263397" cy="246221"/>
          </a:xfrm>
          <a:prstGeom prst="rect">
            <a:avLst/>
          </a:prstGeom>
          <a:solidFill>
            <a:srgbClr val="E07373"/>
          </a:solidFill>
        </p:spPr>
        <p:txBody>
          <a:bodyPr wrap="square" tIns="0" bIns="0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Logement 6 personnes :</a:t>
            </a:r>
          </a:p>
        </p:txBody>
      </p:sp>
      <p:sp>
        <p:nvSpPr>
          <p:cNvPr id="112" name="ZoneTexte 111">
            <a:extLst>
              <a:ext uri="{FF2B5EF4-FFF2-40B4-BE49-F238E27FC236}">
                <a16:creationId xmlns:a16="http://schemas.microsoft.com/office/drawing/2014/main" id="{0B2E1118-63F0-85C0-6300-24C16B2506AB}"/>
              </a:ext>
            </a:extLst>
          </p:cNvPr>
          <p:cNvSpPr txBox="1"/>
          <p:nvPr/>
        </p:nvSpPr>
        <p:spPr>
          <a:xfrm>
            <a:off x="10342320" y="3656688"/>
            <a:ext cx="8530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01A0C6"/>
                </a:solidFill>
              </a:rPr>
              <a:t>Gamme </a:t>
            </a:r>
          </a:p>
          <a:p>
            <a:r>
              <a:rPr lang="fr-FR" sz="1200" b="1" dirty="0">
                <a:solidFill>
                  <a:srgbClr val="01A0C6"/>
                </a:solidFill>
              </a:rPr>
              <a:t>Cosy et Confort</a:t>
            </a:r>
          </a:p>
        </p:txBody>
      </p:sp>
      <p:cxnSp>
        <p:nvCxnSpPr>
          <p:cNvPr id="113" name="Connecteur droit 112">
            <a:extLst>
              <a:ext uri="{FF2B5EF4-FFF2-40B4-BE49-F238E27FC236}">
                <a16:creationId xmlns:a16="http://schemas.microsoft.com/office/drawing/2014/main" id="{7267CA62-91BC-F1B0-88A5-CB08D836ECBB}"/>
              </a:ext>
            </a:extLst>
          </p:cNvPr>
          <p:cNvCxnSpPr>
            <a:cxnSpLocks/>
          </p:cNvCxnSpPr>
          <p:nvPr/>
        </p:nvCxnSpPr>
        <p:spPr>
          <a:xfrm>
            <a:off x="11155641" y="3731451"/>
            <a:ext cx="0" cy="1207333"/>
          </a:xfrm>
          <a:prstGeom prst="line">
            <a:avLst/>
          </a:prstGeom>
          <a:ln>
            <a:solidFill>
              <a:srgbClr val="E073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Connecteur droit 113">
            <a:extLst>
              <a:ext uri="{FF2B5EF4-FFF2-40B4-BE49-F238E27FC236}">
                <a16:creationId xmlns:a16="http://schemas.microsoft.com/office/drawing/2014/main" id="{BD99E6B0-8362-4720-F85D-03451910E90C}"/>
              </a:ext>
            </a:extLst>
          </p:cNvPr>
          <p:cNvCxnSpPr>
            <a:cxnSpLocks/>
          </p:cNvCxnSpPr>
          <p:nvPr/>
        </p:nvCxnSpPr>
        <p:spPr>
          <a:xfrm>
            <a:off x="10182699" y="4317027"/>
            <a:ext cx="1694121" cy="9865"/>
          </a:xfrm>
          <a:prstGeom prst="line">
            <a:avLst/>
          </a:prstGeom>
          <a:ln>
            <a:solidFill>
              <a:srgbClr val="E073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ZoneTexte 114">
            <a:extLst>
              <a:ext uri="{FF2B5EF4-FFF2-40B4-BE49-F238E27FC236}">
                <a16:creationId xmlns:a16="http://schemas.microsoft.com/office/drawing/2014/main" id="{A441B7B0-1A4F-8EA4-EE2C-D499873DFE75}"/>
              </a:ext>
            </a:extLst>
          </p:cNvPr>
          <p:cNvSpPr txBox="1"/>
          <p:nvPr/>
        </p:nvSpPr>
        <p:spPr>
          <a:xfrm>
            <a:off x="11215612" y="3836374"/>
            <a:ext cx="12259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1A0C6"/>
                </a:solidFill>
              </a:rPr>
              <a:t>287€</a:t>
            </a:r>
          </a:p>
        </p:txBody>
      </p:sp>
      <p:sp>
        <p:nvSpPr>
          <p:cNvPr id="120" name="ZoneTexte 119">
            <a:extLst>
              <a:ext uri="{FF2B5EF4-FFF2-40B4-BE49-F238E27FC236}">
                <a16:creationId xmlns:a16="http://schemas.microsoft.com/office/drawing/2014/main" id="{930695A0-5494-9581-F544-EF93BBC3BDB0}"/>
              </a:ext>
            </a:extLst>
          </p:cNvPr>
          <p:cNvSpPr txBox="1"/>
          <p:nvPr/>
        </p:nvSpPr>
        <p:spPr>
          <a:xfrm>
            <a:off x="10344010" y="4361492"/>
            <a:ext cx="853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3B3F8F"/>
                </a:solidFill>
              </a:rPr>
              <a:t>Gamme </a:t>
            </a:r>
          </a:p>
          <a:p>
            <a:r>
              <a:rPr lang="fr-FR" sz="1200" b="1" dirty="0">
                <a:solidFill>
                  <a:srgbClr val="3B3F8F"/>
                </a:solidFill>
              </a:rPr>
              <a:t>Privilège</a:t>
            </a:r>
          </a:p>
        </p:txBody>
      </p:sp>
      <p:sp>
        <p:nvSpPr>
          <p:cNvPr id="151" name="ZoneTexte 150">
            <a:extLst>
              <a:ext uri="{FF2B5EF4-FFF2-40B4-BE49-F238E27FC236}">
                <a16:creationId xmlns:a16="http://schemas.microsoft.com/office/drawing/2014/main" id="{FE64180A-7B3C-5D63-98DE-FFE10A49D2E9}"/>
              </a:ext>
            </a:extLst>
          </p:cNvPr>
          <p:cNvSpPr txBox="1"/>
          <p:nvPr/>
        </p:nvSpPr>
        <p:spPr>
          <a:xfrm>
            <a:off x="11168159" y="4437161"/>
            <a:ext cx="12259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3B3F8F"/>
                </a:solidFill>
              </a:rPr>
              <a:t>321€</a:t>
            </a:r>
          </a:p>
        </p:txBody>
      </p:sp>
      <p:pic>
        <p:nvPicPr>
          <p:cNvPr id="152" name="Image 151">
            <a:extLst>
              <a:ext uri="{FF2B5EF4-FFF2-40B4-BE49-F238E27FC236}">
                <a16:creationId xmlns:a16="http://schemas.microsoft.com/office/drawing/2014/main" id="{DE28CFB9-64D8-A558-FBD7-AC182C87BB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2508" y1="29624" x2="52508" y2="29624"/>
                        <a14:foregroundMark x1="50470" y1="42006" x2="50470" y2="42006"/>
                        <a14:foregroundMark x1="48119" y1="59248" x2="48119" y2="59248"/>
                        <a14:foregroundMark x1="52194" y1="75392" x2="52194" y2="753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7787" y="3755619"/>
            <a:ext cx="431771" cy="431771"/>
          </a:xfrm>
          <a:prstGeom prst="rect">
            <a:avLst/>
          </a:prstGeom>
        </p:spPr>
      </p:pic>
      <p:pic>
        <p:nvPicPr>
          <p:cNvPr id="153" name="Image 152">
            <a:extLst>
              <a:ext uri="{FF2B5EF4-FFF2-40B4-BE49-F238E27FC236}">
                <a16:creationId xmlns:a16="http://schemas.microsoft.com/office/drawing/2014/main" id="{F67D62B2-4998-BD53-9B64-319033D5B10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36533" y="4348970"/>
            <a:ext cx="446597" cy="446597"/>
          </a:xfrm>
          <a:prstGeom prst="rect">
            <a:avLst/>
          </a:prstGeom>
        </p:spPr>
      </p:pic>
      <p:pic>
        <p:nvPicPr>
          <p:cNvPr id="154" name="Image 153" descr="Une image contenant écriture manuscrite, Police, texte, Graphique&#10;&#10;Description générée automatiquement">
            <a:extLst>
              <a:ext uri="{FF2B5EF4-FFF2-40B4-BE49-F238E27FC236}">
                <a16:creationId xmlns:a16="http://schemas.microsoft.com/office/drawing/2014/main" id="{9ABCD66A-C06B-160B-E8D4-5C9B9962E3B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0522" y="1232741"/>
            <a:ext cx="1046958" cy="937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16147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1848</TotalTime>
  <Words>182</Words>
  <Application>Microsoft Office PowerPoint</Application>
  <PresentationFormat>Grand écran</PresentationFormat>
  <Paragraphs>79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Century Gothic</vt:lpstr>
      <vt:lpstr>Lucida Handwriting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GOELIA EVRY</dc:creator>
  <cp:lastModifiedBy>Pierre Grude</cp:lastModifiedBy>
  <cp:revision>34</cp:revision>
  <cp:lastPrinted>2021-10-13T13:08:51Z</cp:lastPrinted>
  <dcterms:created xsi:type="dcterms:W3CDTF">2021-09-15T12:51:33Z</dcterms:created>
  <dcterms:modified xsi:type="dcterms:W3CDTF">2026-01-08T08:37:39Z</dcterms:modified>
</cp:coreProperties>
</file>